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10691813" cy="7559675"/>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381">
          <p15:clr>
            <a:srgbClr val="A4A3A4"/>
          </p15:clr>
        </p15:guide>
        <p15:guide id="2" pos="336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FF"/>
    <a:srgbClr val="006666"/>
    <a:srgbClr val="FF9900"/>
    <a:srgbClr val="33CC33"/>
    <a:srgbClr val="FF0000"/>
    <a:srgbClr val="FF00FF"/>
    <a:srgbClr val="00FFFF"/>
    <a:srgbClr val="D8420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100" d="100"/>
          <a:sy n="100" d="100"/>
        </p:scale>
        <p:origin x="-54" y="1626"/>
      </p:cViewPr>
      <p:guideLst>
        <p:guide orient="horz" pos="2381"/>
        <p:guide pos="3367"/>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1237197"/>
            <a:ext cx="9088041" cy="2631887"/>
          </a:xfrm>
        </p:spPr>
        <p:txBody>
          <a:bodyPr anchor="b"/>
          <a:lstStyle>
            <a:lvl1pPr algn="ctr">
              <a:defRPr sz="6614"/>
            </a:lvl1pPr>
          </a:lstStyle>
          <a:p>
            <a:r>
              <a:rPr lang="en-US" smtClean="0"/>
              <a:t>Click to edit Master title style</a:t>
            </a:r>
            <a:endParaRPr lang="en-US" dirty="0"/>
          </a:p>
        </p:txBody>
      </p:sp>
      <p:sp>
        <p:nvSpPr>
          <p:cNvPr id="3" name="Subtitle 2"/>
          <p:cNvSpPr>
            <a:spLocks noGrp="1"/>
          </p:cNvSpPr>
          <p:nvPr>
            <p:ph type="subTitle" idx="1"/>
          </p:nvPr>
        </p:nvSpPr>
        <p:spPr>
          <a:xfrm>
            <a:off x="1336477" y="3970580"/>
            <a:ext cx="8018860" cy="182517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39F8604-18F3-4CF6-B868-8E52AE26E19E}" type="datetimeFigureOut">
              <a:rPr lang="en-US" smtClean="0"/>
              <a:pPr/>
              <a:t>8/19/2019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B876B6-29AA-4656-A6D0-1F32797B174D}" type="slidenum">
              <a:rPr lang="en-US" smtClean="0"/>
              <a:pPr/>
              <a:t>‹#›</a:t>
            </a:fld>
            <a:endParaRPr lang="en-US"/>
          </a:p>
        </p:txBody>
      </p:sp>
    </p:spTree>
    <p:extLst>
      <p:ext uri="{BB962C8B-B14F-4D97-AF65-F5344CB8AC3E}">
        <p14:creationId xmlns="" xmlns:p14="http://schemas.microsoft.com/office/powerpoint/2010/main" val="3599425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39F8604-18F3-4CF6-B868-8E52AE26E19E}" type="datetimeFigureOut">
              <a:rPr lang="en-US" smtClean="0"/>
              <a:pPr/>
              <a:t>8/19/2019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B876B6-29AA-4656-A6D0-1F32797B174D}" type="slidenum">
              <a:rPr lang="en-US" smtClean="0"/>
              <a:pPr/>
              <a:t>‹#›</a:t>
            </a:fld>
            <a:endParaRPr lang="en-US"/>
          </a:p>
        </p:txBody>
      </p:sp>
    </p:spTree>
    <p:extLst>
      <p:ext uri="{BB962C8B-B14F-4D97-AF65-F5344CB8AC3E}">
        <p14:creationId xmlns="" xmlns:p14="http://schemas.microsoft.com/office/powerpoint/2010/main" val="4378638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1884671"/>
            <a:ext cx="9221689" cy="3144614"/>
          </a:xfrm>
        </p:spPr>
        <p:txBody>
          <a:bodyPr anchor="b"/>
          <a:lstStyle>
            <a:lvl1pPr>
              <a:defRPr sz="6614"/>
            </a:lvl1pPr>
          </a:lstStyle>
          <a:p>
            <a:r>
              <a:rPr lang="en-US" smtClean="0"/>
              <a:t>Click to edit Master title style</a:t>
            </a:r>
            <a:endParaRPr lang="en-US" dirty="0"/>
          </a:p>
        </p:txBody>
      </p:sp>
      <p:sp>
        <p:nvSpPr>
          <p:cNvPr id="3" name="Text Placeholder 2"/>
          <p:cNvSpPr>
            <a:spLocks noGrp="1"/>
          </p:cNvSpPr>
          <p:nvPr>
            <p:ph type="body" idx="1"/>
          </p:nvPr>
        </p:nvSpPr>
        <p:spPr>
          <a:xfrm>
            <a:off x="729494" y="5059035"/>
            <a:ext cx="9221689" cy="1653678"/>
          </a:xfrm>
        </p:spPr>
        <p:txBody>
          <a:bodyPr/>
          <a:lstStyle>
            <a:lvl1pPr marL="0" indent="0">
              <a:buNone/>
              <a:defRPr sz="2646">
                <a:solidFill>
                  <a:schemeClr val="tx1"/>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39F8604-18F3-4CF6-B868-8E52AE26E19E}" type="datetimeFigureOut">
              <a:rPr lang="en-US" smtClean="0"/>
              <a:pPr/>
              <a:t>8/19/2019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B876B6-29AA-4656-A6D0-1F32797B174D}" type="slidenum">
              <a:rPr lang="en-US" smtClean="0"/>
              <a:pPr/>
              <a:t>‹#›</a:t>
            </a:fld>
            <a:endParaRPr lang="en-US"/>
          </a:p>
        </p:txBody>
      </p:sp>
    </p:spTree>
    <p:extLst>
      <p:ext uri="{BB962C8B-B14F-4D97-AF65-F5344CB8AC3E}">
        <p14:creationId xmlns="" xmlns:p14="http://schemas.microsoft.com/office/powerpoint/2010/main" val="3102369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35062" y="2012414"/>
            <a:ext cx="4544021" cy="479654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412730" y="2012414"/>
            <a:ext cx="4544021" cy="479654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39F8604-18F3-4CF6-B868-8E52AE26E19E}" type="datetimeFigureOut">
              <a:rPr lang="en-US" smtClean="0"/>
              <a:pPr/>
              <a:t>8/19/2019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B876B6-29AA-4656-A6D0-1F32797B174D}" type="slidenum">
              <a:rPr lang="en-US" smtClean="0"/>
              <a:pPr/>
              <a:t>‹#›</a:t>
            </a:fld>
            <a:endParaRPr lang="en-US"/>
          </a:p>
        </p:txBody>
      </p:sp>
    </p:spTree>
    <p:extLst>
      <p:ext uri="{BB962C8B-B14F-4D97-AF65-F5344CB8AC3E}">
        <p14:creationId xmlns="" xmlns:p14="http://schemas.microsoft.com/office/powerpoint/2010/main" val="112894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402484"/>
            <a:ext cx="9221689" cy="1461188"/>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36456" y="1853171"/>
            <a:ext cx="4523137"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smtClean="0"/>
              <a:t>Edit Master text styles</a:t>
            </a:r>
          </a:p>
        </p:txBody>
      </p:sp>
      <p:sp>
        <p:nvSpPr>
          <p:cNvPr id="4" name="Content Placeholder 3"/>
          <p:cNvSpPr>
            <a:spLocks noGrp="1"/>
          </p:cNvSpPr>
          <p:nvPr>
            <p:ph sz="half" idx="2"/>
          </p:nvPr>
        </p:nvSpPr>
        <p:spPr>
          <a:xfrm>
            <a:off x="736456" y="2761381"/>
            <a:ext cx="4523137" cy="40615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412731" y="1853171"/>
            <a:ext cx="4545413"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smtClean="0"/>
              <a:t>Edit Master text styles</a:t>
            </a:r>
          </a:p>
        </p:txBody>
      </p:sp>
      <p:sp>
        <p:nvSpPr>
          <p:cNvPr id="6" name="Content Placeholder 5"/>
          <p:cNvSpPr>
            <a:spLocks noGrp="1"/>
          </p:cNvSpPr>
          <p:nvPr>
            <p:ph sz="quarter" idx="4"/>
          </p:nvPr>
        </p:nvSpPr>
        <p:spPr>
          <a:xfrm>
            <a:off x="5412731" y="2761381"/>
            <a:ext cx="4545413" cy="40615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39F8604-18F3-4CF6-B868-8E52AE26E19E}" type="datetimeFigureOut">
              <a:rPr lang="en-US" smtClean="0"/>
              <a:pPr/>
              <a:t>8/19/2019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B876B6-29AA-4656-A6D0-1F32797B174D}" type="slidenum">
              <a:rPr lang="en-US" smtClean="0"/>
              <a:pPr/>
              <a:t>‹#›</a:t>
            </a:fld>
            <a:endParaRPr lang="en-US"/>
          </a:p>
        </p:txBody>
      </p:sp>
    </p:spTree>
    <p:extLst>
      <p:ext uri="{BB962C8B-B14F-4D97-AF65-F5344CB8AC3E}">
        <p14:creationId xmlns="" xmlns:p14="http://schemas.microsoft.com/office/powerpoint/2010/main" val="3791545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39F8604-18F3-4CF6-B868-8E52AE26E19E}" type="datetimeFigureOut">
              <a:rPr lang="en-US" smtClean="0"/>
              <a:pPr/>
              <a:t>8/19/2019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B876B6-29AA-4656-A6D0-1F32797B174D}" type="slidenum">
              <a:rPr lang="en-US" smtClean="0"/>
              <a:pPr/>
              <a:t>‹#›</a:t>
            </a:fld>
            <a:endParaRPr lang="en-US"/>
          </a:p>
        </p:txBody>
      </p:sp>
    </p:spTree>
    <p:extLst>
      <p:ext uri="{BB962C8B-B14F-4D97-AF65-F5344CB8AC3E}">
        <p14:creationId xmlns="" xmlns:p14="http://schemas.microsoft.com/office/powerpoint/2010/main" val="3797328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9F8604-18F3-4CF6-B868-8E52AE26E19E}" type="datetimeFigureOut">
              <a:rPr lang="en-US" smtClean="0"/>
              <a:pPr/>
              <a:t>8/19/2019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B876B6-29AA-4656-A6D0-1F32797B174D}" type="slidenum">
              <a:rPr lang="en-US" smtClean="0"/>
              <a:pPr/>
              <a:t>‹#›</a:t>
            </a:fld>
            <a:endParaRPr lang="en-US"/>
          </a:p>
        </p:txBody>
      </p:sp>
    </p:spTree>
    <p:extLst>
      <p:ext uri="{BB962C8B-B14F-4D97-AF65-F5344CB8AC3E}">
        <p14:creationId xmlns="" xmlns:p14="http://schemas.microsoft.com/office/powerpoint/2010/main" val="1897303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en-US" smtClean="0"/>
              <a:t>Click to edit Master title style</a:t>
            </a:r>
            <a:endParaRPr lang="en-US" dirty="0"/>
          </a:p>
        </p:txBody>
      </p:sp>
      <p:sp>
        <p:nvSpPr>
          <p:cNvPr id="3" name="Content Placeholder 2"/>
          <p:cNvSpPr>
            <a:spLocks noGrp="1"/>
          </p:cNvSpPr>
          <p:nvPr>
            <p:ph idx="1"/>
          </p:nvPr>
        </p:nvSpPr>
        <p:spPr>
          <a:xfrm>
            <a:off x="4545413" y="1088455"/>
            <a:ext cx="5412730"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smtClean="0"/>
              <a:t>Edit Master text styles</a:t>
            </a:r>
          </a:p>
        </p:txBody>
      </p:sp>
      <p:sp>
        <p:nvSpPr>
          <p:cNvPr id="5" name="Date Placeholder 4"/>
          <p:cNvSpPr>
            <a:spLocks noGrp="1"/>
          </p:cNvSpPr>
          <p:nvPr>
            <p:ph type="dt" sz="half" idx="10"/>
          </p:nvPr>
        </p:nvSpPr>
        <p:spPr/>
        <p:txBody>
          <a:bodyPr/>
          <a:lstStyle/>
          <a:p>
            <a:fld id="{139F8604-18F3-4CF6-B868-8E52AE26E19E}" type="datetimeFigureOut">
              <a:rPr lang="en-US" smtClean="0"/>
              <a:pPr/>
              <a:t>8/19/2019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B876B6-29AA-4656-A6D0-1F32797B174D}" type="slidenum">
              <a:rPr lang="en-US" smtClean="0"/>
              <a:pPr/>
              <a:t>‹#›</a:t>
            </a:fld>
            <a:endParaRPr lang="en-US"/>
          </a:p>
        </p:txBody>
      </p:sp>
    </p:spTree>
    <p:extLst>
      <p:ext uri="{BB962C8B-B14F-4D97-AF65-F5344CB8AC3E}">
        <p14:creationId xmlns="" xmlns:p14="http://schemas.microsoft.com/office/powerpoint/2010/main" val="4155001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545413" y="1088455"/>
            <a:ext cx="5412730" cy="5372269"/>
          </a:xfrm>
        </p:spPr>
        <p:txBody>
          <a:bodyPr anchor="t"/>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US" smtClean="0"/>
              <a:t>Click icon to add picture</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smtClean="0"/>
              <a:t>Edit Master text styles</a:t>
            </a:r>
          </a:p>
        </p:txBody>
      </p:sp>
      <p:sp>
        <p:nvSpPr>
          <p:cNvPr id="5" name="Date Placeholder 4"/>
          <p:cNvSpPr>
            <a:spLocks noGrp="1"/>
          </p:cNvSpPr>
          <p:nvPr>
            <p:ph type="dt" sz="half" idx="10"/>
          </p:nvPr>
        </p:nvSpPr>
        <p:spPr/>
        <p:txBody>
          <a:bodyPr/>
          <a:lstStyle/>
          <a:p>
            <a:fld id="{139F8604-18F3-4CF6-B868-8E52AE26E19E}" type="datetimeFigureOut">
              <a:rPr lang="en-US" smtClean="0"/>
              <a:pPr/>
              <a:t>8/19/2019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B876B6-29AA-4656-A6D0-1F32797B174D}" type="slidenum">
              <a:rPr lang="en-US" smtClean="0"/>
              <a:pPr/>
              <a:t>‹#›</a:t>
            </a:fld>
            <a:endParaRPr lang="en-US"/>
          </a:p>
        </p:txBody>
      </p:sp>
    </p:spTree>
    <p:extLst>
      <p:ext uri="{BB962C8B-B14F-4D97-AF65-F5344CB8AC3E}">
        <p14:creationId xmlns="" xmlns:p14="http://schemas.microsoft.com/office/powerpoint/2010/main" val="3332078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39F8604-18F3-4CF6-B868-8E52AE26E19E}" type="datetimeFigureOut">
              <a:rPr lang="en-US" smtClean="0"/>
              <a:pPr/>
              <a:t>8/19/2019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B876B6-29AA-4656-A6D0-1F32797B174D}" type="slidenum">
              <a:rPr lang="en-US" smtClean="0"/>
              <a:pPr/>
              <a:t>‹#›</a:t>
            </a:fld>
            <a:endParaRPr lang="en-US"/>
          </a:p>
        </p:txBody>
      </p:sp>
    </p:spTree>
    <p:extLst>
      <p:ext uri="{BB962C8B-B14F-4D97-AF65-F5344CB8AC3E}">
        <p14:creationId xmlns="" xmlns:p14="http://schemas.microsoft.com/office/powerpoint/2010/main" val="4237374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402483"/>
            <a:ext cx="2305422" cy="640647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35063" y="402483"/>
            <a:ext cx="6782619" cy="640647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39F8604-18F3-4CF6-B868-8E52AE26E19E}" type="datetimeFigureOut">
              <a:rPr lang="en-US" smtClean="0"/>
              <a:pPr/>
              <a:t>8/19/2019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B876B6-29AA-4656-A6D0-1F32797B174D}" type="slidenum">
              <a:rPr lang="en-US" smtClean="0"/>
              <a:pPr/>
              <a:t>‹#›</a:t>
            </a:fld>
            <a:endParaRPr lang="en-US"/>
          </a:p>
        </p:txBody>
      </p:sp>
    </p:spTree>
    <p:extLst>
      <p:ext uri="{BB962C8B-B14F-4D97-AF65-F5344CB8AC3E}">
        <p14:creationId xmlns="" xmlns:p14="http://schemas.microsoft.com/office/powerpoint/2010/main" val="1882176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484"/>
            <a:ext cx="9221689" cy="146118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35062" y="7006700"/>
            <a:ext cx="2405658" cy="402483"/>
          </a:xfrm>
          <a:prstGeom prst="rect">
            <a:avLst/>
          </a:prstGeom>
        </p:spPr>
        <p:txBody>
          <a:bodyPr vert="horz" lIns="91440" tIns="45720" rIns="91440" bIns="45720" rtlCol="0" anchor="ctr"/>
          <a:lstStyle>
            <a:lvl1pPr algn="l">
              <a:defRPr sz="1323">
                <a:solidFill>
                  <a:schemeClr val="tx1">
                    <a:tint val="75000"/>
                  </a:schemeClr>
                </a:solidFill>
              </a:defRPr>
            </a:lvl1pPr>
          </a:lstStyle>
          <a:p>
            <a:fld id="{139F8604-18F3-4CF6-B868-8E52AE26E19E}" type="datetimeFigureOut">
              <a:rPr lang="en-US" smtClean="0"/>
              <a:pPr/>
              <a:t>8/19/2019</a:t>
            </a:fld>
            <a:endParaRPr lang="en-US"/>
          </a:p>
        </p:txBody>
      </p:sp>
      <p:sp>
        <p:nvSpPr>
          <p:cNvPr id="5" name="Footer Placeholder 4"/>
          <p:cNvSpPr>
            <a:spLocks noGrp="1"/>
          </p:cNvSpPr>
          <p:nvPr>
            <p:ph type="ftr" sz="quarter" idx="3"/>
          </p:nvPr>
        </p:nvSpPr>
        <p:spPr>
          <a:xfrm>
            <a:off x="3541663" y="7006700"/>
            <a:ext cx="3608487"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7006700"/>
            <a:ext cx="2405658" cy="402483"/>
          </a:xfrm>
          <a:prstGeom prst="rect">
            <a:avLst/>
          </a:prstGeom>
        </p:spPr>
        <p:txBody>
          <a:bodyPr vert="horz" lIns="91440" tIns="45720" rIns="91440" bIns="45720" rtlCol="0" anchor="ctr"/>
          <a:lstStyle>
            <a:lvl1pPr algn="r">
              <a:defRPr sz="1323">
                <a:solidFill>
                  <a:schemeClr val="tx1">
                    <a:tint val="75000"/>
                  </a:schemeClr>
                </a:solidFill>
              </a:defRPr>
            </a:lvl1pPr>
          </a:lstStyle>
          <a:p>
            <a:fld id="{13B876B6-29AA-4656-A6D0-1F32797B174D}" type="slidenum">
              <a:rPr lang="en-US" smtClean="0"/>
              <a:pPr/>
              <a:t>‹#›</a:t>
            </a:fld>
            <a:endParaRPr lang="en-US"/>
          </a:p>
        </p:txBody>
      </p:sp>
    </p:spTree>
    <p:extLst>
      <p:ext uri="{BB962C8B-B14F-4D97-AF65-F5344CB8AC3E}">
        <p14:creationId xmlns="" xmlns:p14="http://schemas.microsoft.com/office/powerpoint/2010/main" val="26251991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eng@itrr.ac.in" TargetMode="External"/><Relationship Id="rId2" Type="http://schemas.openxmlformats.org/officeDocument/2006/relationships/hyperlink" Target="mailto:sdas.met@nitrr.ac.in" TargetMode="Externa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1.emf"/><Relationship Id="rId4" Type="http://schemas.openxmlformats.org/officeDocument/2006/relationships/hyperlink" Target="mailto:binodshaw2000@gmail.com" TargetMode="External"/></Relationships>
</file>

<file path=ppt/slides/_rels/slide2.xml.rels><?xml version="1.0" encoding="UTF-8" standalone="yes"?>
<Relationships xmlns="http://schemas.openxmlformats.org/package/2006/relationships"><Relationship Id="rId2" Type="http://schemas.openxmlformats.org/officeDocument/2006/relationships/hyperlink" Target="mailto:ssarkar.eng@nitrr.ac.in"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8" name="Rounded Rectangle 7"/>
          <p:cNvSpPr/>
          <p:nvPr/>
        </p:nvSpPr>
        <p:spPr>
          <a:xfrm>
            <a:off x="104931" y="104929"/>
            <a:ext cx="3291840" cy="7300209"/>
          </a:xfrm>
          <a:prstGeom prst="roundRect">
            <a:avLst/>
          </a:prstGeom>
          <a:solidFill>
            <a:schemeClr val="accent1">
              <a:lumMod val="20000"/>
              <a:lumOff val="80000"/>
            </a:schemeClr>
          </a:solidFill>
          <a:ln w="1016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400" b="1" dirty="0" smtClean="0">
              <a:solidFill>
                <a:srgbClr val="FF0000"/>
              </a:solidFill>
              <a:latin typeface="Cambria" panose="02040503050406030204" pitchFamily="18" charset="0"/>
            </a:endParaRPr>
          </a:p>
          <a:p>
            <a:pPr algn="ctr">
              <a:lnSpc>
                <a:spcPct val="150000"/>
              </a:lnSpc>
            </a:pPr>
            <a:r>
              <a:rPr lang="en-IN" sz="1400" b="1" dirty="0" smtClean="0">
                <a:solidFill>
                  <a:srgbClr val="FF0000"/>
                </a:solidFill>
              </a:rPr>
              <a:t>Short Term Training Program</a:t>
            </a:r>
          </a:p>
          <a:p>
            <a:pPr algn="ctr">
              <a:lnSpc>
                <a:spcPct val="150000"/>
              </a:lnSpc>
            </a:pPr>
            <a:r>
              <a:rPr lang="en-US" sz="1200" b="1" i="1" dirty="0" smtClean="0">
                <a:solidFill>
                  <a:srgbClr val="FF0000"/>
                </a:solidFill>
                <a:latin typeface="Cambria" panose="02040503050406030204" pitchFamily="18" charset="0"/>
              </a:rPr>
              <a:t>On  </a:t>
            </a:r>
          </a:p>
          <a:p>
            <a:pPr algn="ctr"/>
            <a:r>
              <a:rPr lang="en-IN" sz="1400" b="1" dirty="0" smtClean="0">
                <a:solidFill>
                  <a:srgbClr val="FF0000"/>
                </a:solidFill>
              </a:rPr>
              <a:t>Enhancing Interpersonal and Communication Skills for Career Development </a:t>
            </a:r>
          </a:p>
          <a:p>
            <a:pPr algn="ctr"/>
            <a:r>
              <a:rPr lang="en-US" sz="1400" b="1" i="1" u="sng" dirty="0" smtClean="0">
                <a:solidFill>
                  <a:srgbClr val="006666"/>
                </a:solidFill>
                <a:latin typeface="Cambria" panose="02040503050406030204" pitchFamily="18" charset="0"/>
              </a:rPr>
              <a:t>3</a:t>
            </a:r>
            <a:r>
              <a:rPr lang="en-US" sz="1400" b="1" i="1" u="sng" baseline="30000" dirty="0" smtClean="0">
                <a:solidFill>
                  <a:srgbClr val="006666"/>
                </a:solidFill>
                <a:latin typeface="Cambria" panose="02040503050406030204" pitchFamily="18" charset="0"/>
              </a:rPr>
              <a:t>rd   </a:t>
            </a:r>
            <a:r>
              <a:rPr lang="en-US" sz="1400" b="1" i="1" u="sng" dirty="0" smtClean="0">
                <a:solidFill>
                  <a:srgbClr val="006666"/>
                </a:solidFill>
                <a:latin typeface="Cambria" panose="02040503050406030204" pitchFamily="18" charset="0"/>
              </a:rPr>
              <a:t>to 7</a:t>
            </a:r>
            <a:r>
              <a:rPr lang="en-US" sz="1400" b="1" i="1" u="sng" baseline="30000" dirty="0" smtClean="0">
                <a:solidFill>
                  <a:srgbClr val="006666"/>
                </a:solidFill>
                <a:latin typeface="Cambria" panose="02040503050406030204" pitchFamily="18" charset="0"/>
              </a:rPr>
              <a:t>th</a:t>
            </a:r>
            <a:r>
              <a:rPr lang="en-US" sz="1400" b="1" i="1" u="sng" dirty="0" smtClean="0">
                <a:solidFill>
                  <a:srgbClr val="006666"/>
                </a:solidFill>
                <a:latin typeface="Cambria" panose="02040503050406030204" pitchFamily="18" charset="0"/>
              </a:rPr>
              <a:t> September 2</a:t>
            </a:r>
            <a:r>
              <a:rPr lang="en-US" sz="1400" b="1" i="1" u="sng" dirty="0" smtClean="0">
                <a:solidFill>
                  <a:srgbClr val="006666"/>
                </a:solidFill>
                <a:latin typeface="Cambria" panose="02040503050406030204" pitchFamily="18" charset="0"/>
              </a:rPr>
              <a:t>019</a:t>
            </a:r>
            <a:endParaRPr lang="en-US" sz="1400" b="1" i="1" u="sng" dirty="0" smtClean="0">
              <a:solidFill>
                <a:srgbClr val="006666"/>
              </a:solidFill>
              <a:latin typeface="Cambria" panose="02040503050406030204" pitchFamily="18" charset="0"/>
            </a:endParaRPr>
          </a:p>
          <a:p>
            <a:pPr algn="ctr"/>
            <a:endParaRPr lang="en-US" sz="1200" b="1" dirty="0">
              <a:solidFill>
                <a:srgbClr val="FF0000"/>
              </a:solidFill>
              <a:latin typeface="Cambria" panose="02040503050406030204" pitchFamily="18" charset="0"/>
            </a:endParaRPr>
          </a:p>
          <a:p>
            <a:pPr algn="ctr">
              <a:lnSpc>
                <a:spcPct val="150000"/>
              </a:lnSpc>
            </a:pPr>
            <a:r>
              <a:rPr lang="en-US" sz="900" b="1" u="sng" dirty="0">
                <a:solidFill>
                  <a:schemeClr val="tx1"/>
                </a:solidFill>
                <a:latin typeface="Cambria" panose="02040503050406030204" pitchFamily="18" charset="0"/>
              </a:rPr>
              <a:t>REGISTRATION </a:t>
            </a:r>
            <a:r>
              <a:rPr lang="en-US" sz="900" b="1" u="sng" dirty="0" smtClean="0">
                <a:solidFill>
                  <a:schemeClr val="tx1"/>
                </a:solidFill>
                <a:latin typeface="Cambria" panose="02040503050406030204" pitchFamily="18" charset="0"/>
              </a:rPr>
              <a:t>FORM</a:t>
            </a:r>
          </a:p>
          <a:p>
            <a:pPr algn="ctr"/>
            <a:endParaRPr lang="en-US" sz="900" b="1" u="sng" dirty="0" smtClean="0">
              <a:solidFill>
                <a:srgbClr val="FF0000"/>
              </a:solidFill>
              <a:latin typeface="Cambria" panose="02040503050406030204" pitchFamily="18" charset="0"/>
            </a:endParaRPr>
          </a:p>
          <a:p>
            <a:pPr>
              <a:lnSpc>
                <a:spcPct val="150000"/>
              </a:lnSpc>
            </a:pPr>
            <a:r>
              <a:rPr lang="en-US" sz="900" b="1" dirty="0">
                <a:solidFill>
                  <a:schemeClr val="tx1"/>
                </a:solidFill>
                <a:latin typeface="Cambria" panose="02040503050406030204" pitchFamily="18" charset="0"/>
              </a:rPr>
              <a:t>Name: </a:t>
            </a:r>
            <a:r>
              <a:rPr lang="en-US" altLang="ja-JP" sz="900" b="1" dirty="0" smtClean="0">
                <a:solidFill>
                  <a:schemeClr val="tx1"/>
                </a:solidFill>
                <a:latin typeface="Cambria" panose="02040503050406030204" pitchFamily="18" charset="0"/>
              </a:rPr>
              <a:t>………………………………………………………………………</a:t>
            </a:r>
            <a:endParaRPr lang="en-US" sz="900" dirty="0">
              <a:solidFill>
                <a:schemeClr val="tx1"/>
              </a:solidFill>
              <a:latin typeface="Cambria" panose="02040503050406030204" pitchFamily="18" charset="0"/>
            </a:endParaRPr>
          </a:p>
          <a:p>
            <a:pPr>
              <a:lnSpc>
                <a:spcPct val="150000"/>
              </a:lnSpc>
            </a:pPr>
            <a:r>
              <a:rPr lang="en-US" sz="900" b="1" dirty="0">
                <a:solidFill>
                  <a:schemeClr val="tx1"/>
                </a:solidFill>
                <a:latin typeface="Cambria" panose="02040503050406030204" pitchFamily="18" charset="0"/>
              </a:rPr>
              <a:t>Designation: </a:t>
            </a:r>
            <a:r>
              <a:rPr lang="en-US" altLang="ja-JP" sz="900" b="1" dirty="0" smtClean="0">
                <a:solidFill>
                  <a:schemeClr val="tx1"/>
                </a:solidFill>
                <a:latin typeface="Cambria" panose="02040503050406030204" pitchFamily="18" charset="0"/>
              </a:rPr>
              <a:t>……………</a:t>
            </a:r>
            <a:r>
              <a:rPr lang="en-US" sz="900" b="1" dirty="0" smtClean="0">
                <a:solidFill>
                  <a:schemeClr val="tx1"/>
                </a:solidFill>
                <a:latin typeface="Cambria" panose="02040503050406030204" pitchFamily="18" charset="0"/>
              </a:rPr>
              <a:t>..</a:t>
            </a:r>
            <a:r>
              <a:rPr lang="en-US" altLang="ja-JP" sz="900" b="1" dirty="0" smtClean="0">
                <a:solidFill>
                  <a:schemeClr val="tx1"/>
                </a:solidFill>
                <a:latin typeface="Cambria" panose="02040503050406030204" pitchFamily="18" charset="0"/>
              </a:rPr>
              <a:t>…………………</a:t>
            </a:r>
            <a:r>
              <a:rPr lang="en-US" sz="900" b="1" dirty="0" smtClean="0">
                <a:solidFill>
                  <a:schemeClr val="tx1"/>
                </a:solidFill>
                <a:latin typeface="Cambria" panose="02040503050406030204" pitchFamily="18" charset="0"/>
              </a:rPr>
              <a:t>……………………………</a:t>
            </a:r>
          </a:p>
          <a:p>
            <a:pPr>
              <a:lnSpc>
                <a:spcPct val="150000"/>
              </a:lnSpc>
            </a:pPr>
            <a:r>
              <a:rPr lang="en-US" sz="900" b="1" dirty="0" smtClean="0">
                <a:solidFill>
                  <a:schemeClr val="tx1"/>
                </a:solidFill>
                <a:latin typeface="Cambria" panose="02040503050406030204" pitchFamily="18" charset="0"/>
              </a:rPr>
              <a:t>Organization</a:t>
            </a:r>
            <a:r>
              <a:rPr lang="en-US" sz="900" b="1" dirty="0">
                <a:solidFill>
                  <a:schemeClr val="tx1"/>
                </a:solidFill>
                <a:latin typeface="Cambria" panose="02040503050406030204" pitchFamily="18" charset="0"/>
              </a:rPr>
              <a:t>: </a:t>
            </a:r>
            <a:r>
              <a:rPr lang="en-US" altLang="ja-JP" sz="900" b="1" dirty="0" smtClean="0">
                <a:solidFill>
                  <a:schemeClr val="tx1"/>
                </a:solidFill>
                <a:latin typeface="Cambria" panose="02040503050406030204" pitchFamily="18" charset="0"/>
              </a:rPr>
              <a:t>…………………………………</a:t>
            </a:r>
            <a:r>
              <a:rPr lang="en-US" sz="900" b="1" dirty="0" smtClean="0">
                <a:solidFill>
                  <a:schemeClr val="tx1"/>
                </a:solidFill>
                <a:latin typeface="Cambria" panose="02040503050406030204" pitchFamily="18" charset="0"/>
              </a:rPr>
              <a:t>…………………………</a:t>
            </a:r>
            <a:endParaRPr lang="en-US" sz="900" dirty="0">
              <a:solidFill>
                <a:schemeClr val="tx1"/>
              </a:solidFill>
              <a:latin typeface="Cambria" panose="02040503050406030204" pitchFamily="18" charset="0"/>
            </a:endParaRPr>
          </a:p>
          <a:p>
            <a:pPr>
              <a:lnSpc>
                <a:spcPct val="150000"/>
              </a:lnSpc>
            </a:pPr>
            <a:r>
              <a:rPr lang="en-US" sz="900" b="1" dirty="0">
                <a:solidFill>
                  <a:schemeClr val="tx1"/>
                </a:solidFill>
                <a:latin typeface="Cambria" panose="02040503050406030204" pitchFamily="18" charset="0"/>
              </a:rPr>
              <a:t>Qualification</a:t>
            </a:r>
            <a:r>
              <a:rPr lang="en-US" sz="900" b="1" dirty="0" smtClean="0">
                <a:solidFill>
                  <a:schemeClr val="tx1"/>
                </a:solidFill>
                <a:latin typeface="Cambria" panose="02040503050406030204" pitchFamily="18" charset="0"/>
              </a:rPr>
              <a:t>:</a:t>
            </a:r>
            <a:r>
              <a:rPr lang="en-US" altLang="ja-JP" sz="900" b="1" dirty="0" smtClean="0">
                <a:solidFill>
                  <a:schemeClr val="tx1"/>
                </a:solidFill>
                <a:latin typeface="Cambria" panose="02040503050406030204" pitchFamily="18" charset="0"/>
              </a:rPr>
              <a:t>……………………………………………………………..</a:t>
            </a:r>
            <a:endParaRPr lang="en-US" sz="900" dirty="0">
              <a:solidFill>
                <a:schemeClr val="tx1"/>
              </a:solidFill>
              <a:latin typeface="Cambria" panose="02040503050406030204" pitchFamily="18" charset="0"/>
            </a:endParaRPr>
          </a:p>
          <a:p>
            <a:pPr>
              <a:lnSpc>
                <a:spcPct val="150000"/>
              </a:lnSpc>
            </a:pPr>
            <a:r>
              <a:rPr lang="en-US" sz="900" b="1" dirty="0">
                <a:solidFill>
                  <a:schemeClr val="tx1"/>
                </a:solidFill>
                <a:latin typeface="Cambria" panose="02040503050406030204" pitchFamily="18" charset="0"/>
              </a:rPr>
              <a:t>Correspondence Address: </a:t>
            </a:r>
            <a:r>
              <a:rPr lang="en-US" altLang="ja-JP" sz="900" b="1" dirty="0" smtClean="0">
                <a:solidFill>
                  <a:schemeClr val="tx1"/>
                </a:solidFill>
                <a:latin typeface="Cambria" panose="02040503050406030204" pitchFamily="18" charset="0"/>
              </a:rPr>
              <a:t>……………</a:t>
            </a:r>
            <a:r>
              <a:rPr lang="en-US" sz="900" b="1" dirty="0" smtClean="0">
                <a:solidFill>
                  <a:schemeClr val="tx1"/>
                </a:solidFill>
                <a:latin typeface="Cambria" panose="02040503050406030204" pitchFamily="18" charset="0"/>
              </a:rPr>
              <a:t>…………………………...</a:t>
            </a:r>
            <a:endParaRPr lang="en-US" sz="900" dirty="0">
              <a:solidFill>
                <a:schemeClr val="tx1"/>
              </a:solidFill>
              <a:latin typeface="Cambria" panose="02040503050406030204" pitchFamily="18" charset="0"/>
            </a:endParaRPr>
          </a:p>
          <a:p>
            <a:pPr>
              <a:lnSpc>
                <a:spcPct val="150000"/>
              </a:lnSpc>
            </a:pPr>
            <a:r>
              <a:rPr lang="en-US" altLang="ja-JP" sz="900" b="1" dirty="0" smtClean="0">
                <a:solidFill>
                  <a:schemeClr val="tx1"/>
                </a:solidFill>
                <a:latin typeface="Cambria" panose="02040503050406030204" pitchFamily="18" charset="0"/>
              </a:rPr>
              <a:t>……………………</a:t>
            </a:r>
            <a:r>
              <a:rPr lang="en-US" sz="900" b="1" dirty="0" smtClean="0">
                <a:solidFill>
                  <a:schemeClr val="tx1"/>
                </a:solidFill>
                <a:latin typeface="Cambria" panose="02040503050406030204" pitchFamily="18" charset="0"/>
              </a:rPr>
              <a:t>.</a:t>
            </a:r>
            <a:r>
              <a:rPr lang="en-US" altLang="ja-JP" sz="900" b="1" dirty="0" smtClean="0">
                <a:solidFill>
                  <a:schemeClr val="tx1"/>
                </a:solidFill>
                <a:latin typeface="Cambria" panose="02040503050406030204" pitchFamily="18" charset="0"/>
              </a:rPr>
              <a:t>…</a:t>
            </a:r>
            <a:r>
              <a:rPr lang="en-US" sz="900" b="1" dirty="0" smtClean="0">
                <a:solidFill>
                  <a:schemeClr val="tx1"/>
                </a:solidFill>
                <a:latin typeface="Cambria" panose="02040503050406030204" pitchFamily="18" charset="0"/>
              </a:rPr>
              <a:t>……</a:t>
            </a:r>
            <a:r>
              <a:rPr lang="en-US" altLang="ja-JP" sz="900" b="1" dirty="0" smtClean="0">
                <a:solidFill>
                  <a:schemeClr val="tx1"/>
                </a:solidFill>
                <a:latin typeface="Cambria" panose="02040503050406030204" pitchFamily="18" charset="0"/>
              </a:rPr>
              <a:t>………</a:t>
            </a:r>
            <a:r>
              <a:rPr lang="en-US" sz="900" b="1" dirty="0" smtClean="0">
                <a:solidFill>
                  <a:schemeClr val="tx1"/>
                </a:solidFill>
                <a:latin typeface="Cambria" panose="02040503050406030204" pitchFamily="18" charset="0"/>
              </a:rPr>
              <a:t>……………………………………………</a:t>
            </a:r>
            <a:endParaRPr lang="en-US" sz="900" dirty="0">
              <a:solidFill>
                <a:schemeClr val="tx1"/>
              </a:solidFill>
              <a:latin typeface="Cambria" panose="02040503050406030204" pitchFamily="18" charset="0"/>
            </a:endParaRPr>
          </a:p>
          <a:p>
            <a:pPr>
              <a:lnSpc>
                <a:spcPct val="150000"/>
              </a:lnSpc>
            </a:pPr>
            <a:r>
              <a:rPr lang="en-US" sz="900" b="1" dirty="0" smtClean="0">
                <a:solidFill>
                  <a:schemeClr val="tx1"/>
                </a:solidFill>
                <a:latin typeface="Cambria" panose="02040503050406030204" pitchFamily="18" charset="0"/>
              </a:rPr>
              <a:t>Mobile No………………………………………………………………….</a:t>
            </a:r>
          </a:p>
          <a:p>
            <a:pPr>
              <a:lnSpc>
                <a:spcPct val="150000"/>
              </a:lnSpc>
            </a:pPr>
            <a:r>
              <a:rPr lang="en-US" sz="900" b="1" dirty="0" smtClean="0">
                <a:solidFill>
                  <a:schemeClr val="tx1"/>
                </a:solidFill>
                <a:latin typeface="Cambria" panose="02040503050406030204" pitchFamily="18" charset="0"/>
              </a:rPr>
              <a:t>E-Mail:</a:t>
            </a:r>
            <a:r>
              <a:rPr lang="en-US" altLang="ja-JP" sz="900" b="1" dirty="0" smtClean="0">
                <a:solidFill>
                  <a:schemeClr val="tx1"/>
                </a:solidFill>
                <a:latin typeface="Cambria" panose="02040503050406030204" pitchFamily="18" charset="0"/>
              </a:rPr>
              <a:t>…</a:t>
            </a:r>
            <a:r>
              <a:rPr lang="en-US" sz="900" b="1" dirty="0" smtClean="0">
                <a:solidFill>
                  <a:schemeClr val="tx1"/>
                </a:solidFill>
                <a:latin typeface="Cambria" panose="02040503050406030204" pitchFamily="18" charset="0"/>
              </a:rPr>
              <a:t>..</a:t>
            </a:r>
            <a:r>
              <a:rPr lang="en-US" altLang="ja-JP" sz="900" b="1" dirty="0" smtClean="0">
                <a:solidFill>
                  <a:schemeClr val="tx1"/>
                </a:solidFill>
                <a:latin typeface="Cambria" panose="02040503050406030204" pitchFamily="18" charset="0"/>
              </a:rPr>
              <a:t>……………</a:t>
            </a:r>
            <a:r>
              <a:rPr lang="en-US" sz="900" b="1" dirty="0" smtClean="0">
                <a:solidFill>
                  <a:schemeClr val="tx1"/>
                </a:solidFill>
                <a:latin typeface="Cambria" panose="02040503050406030204" pitchFamily="18" charset="0"/>
              </a:rPr>
              <a:t>……..</a:t>
            </a:r>
            <a:r>
              <a:rPr lang="en-US" altLang="ja-JP" sz="900" b="1" dirty="0" smtClean="0">
                <a:solidFill>
                  <a:schemeClr val="tx1"/>
                </a:solidFill>
                <a:latin typeface="Cambria" panose="02040503050406030204" pitchFamily="18" charset="0"/>
              </a:rPr>
              <a:t>………</a:t>
            </a:r>
            <a:r>
              <a:rPr lang="en-US" sz="900" b="1" dirty="0" smtClean="0">
                <a:solidFill>
                  <a:schemeClr val="tx1"/>
                </a:solidFill>
                <a:latin typeface="Cambria" panose="02040503050406030204" pitchFamily="18" charset="0"/>
              </a:rPr>
              <a:t>………………………………………</a:t>
            </a:r>
            <a:endParaRPr lang="en-US" sz="900" dirty="0">
              <a:solidFill>
                <a:schemeClr val="tx1"/>
              </a:solidFill>
              <a:latin typeface="Cambria" panose="02040503050406030204" pitchFamily="18" charset="0"/>
            </a:endParaRPr>
          </a:p>
          <a:p>
            <a:pPr algn="just">
              <a:lnSpc>
                <a:spcPct val="150000"/>
              </a:lnSpc>
            </a:pPr>
            <a:r>
              <a:rPr lang="en-US" sz="900" b="1" dirty="0">
                <a:solidFill>
                  <a:schemeClr val="tx1"/>
                </a:solidFill>
                <a:latin typeface="Cambria" panose="02040503050406030204" pitchFamily="18" charset="0"/>
              </a:rPr>
              <a:t>Registration Fee : Paid herewith in the form   of </a:t>
            </a:r>
            <a:r>
              <a:rPr lang="en-US" sz="900" b="1" dirty="0" smtClean="0">
                <a:solidFill>
                  <a:schemeClr val="tx1"/>
                </a:solidFill>
                <a:latin typeface="Cambria" panose="02040503050406030204" pitchFamily="18" charset="0"/>
              </a:rPr>
              <a:t>Cash/DD/Online</a:t>
            </a:r>
            <a:endParaRPr lang="en-US" sz="900" dirty="0">
              <a:solidFill>
                <a:schemeClr val="tx1"/>
              </a:solidFill>
              <a:latin typeface="Cambria" panose="02040503050406030204" pitchFamily="18" charset="0"/>
            </a:endParaRPr>
          </a:p>
          <a:p>
            <a:pPr>
              <a:lnSpc>
                <a:spcPct val="150000"/>
              </a:lnSpc>
            </a:pPr>
            <a:r>
              <a:rPr lang="en-US" sz="900" b="1" dirty="0">
                <a:solidFill>
                  <a:schemeClr val="tx1"/>
                </a:solidFill>
                <a:latin typeface="Cambria" panose="02040503050406030204" pitchFamily="18" charset="0"/>
              </a:rPr>
              <a:t>Amount </a:t>
            </a:r>
            <a:r>
              <a:rPr lang="en-US" altLang="ja-JP" sz="900" b="1" dirty="0" smtClean="0">
                <a:solidFill>
                  <a:schemeClr val="tx1"/>
                </a:solidFill>
                <a:latin typeface="Cambria" panose="02040503050406030204" pitchFamily="18" charset="0"/>
              </a:rPr>
              <a:t>……</a:t>
            </a:r>
            <a:r>
              <a:rPr lang="en-US" sz="900" b="1" dirty="0" smtClean="0">
                <a:solidFill>
                  <a:schemeClr val="tx1"/>
                </a:solidFill>
                <a:latin typeface="Cambria" panose="02040503050406030204" pitchFamily="18" charset="0"/>
              </a:rPr>
              <a:t>……</a:t>
            </a:r>
            <a:r>
              <a:rPr lang="en-US" altLang="ja-JP" sz="900" b="1" dirty="0" smtClean="0">
                <a:solidFill>
                  <a:schemeClr val="tx1"/>
                </a:solidFill>
                <a:latin typeface="Cambria" panose="02040503050406030204" pitchFamily="18" charset="0"/>
              </a:rPr>
              <a:t>…………………………………</a:t>
            </a:r>
            <a:r>
              <a:rPr lang="en-US" sz="900" b="1" dirty="0" smtClean="0">
                <a:solidFill>
                  <a:schemeClr val="tx1"/>
                </a:solidFill>
                <a:latin typeface="Cambria" panose="02040503050406030204" pitchFamily="18" charset="0"/>
              </a:rPr>
              <a:t>……………………….</a:t>
            </a:r>
            <a:endParaRPr lang="en-US" sz="900" dirty="0">
              <a:solidFill>
                <a:schemeClr val="tx1"/>
              </a:solidFill>
              <a:latin typeface="Cambria" panose="02040503050406030204" pitchFamily="18" charset="0"/>
            </a:endParaRPr>
          </a:p>
          <a:p>
            <a:pPr>
              <a:lnSpc>
                <a:spcPct val="150000"/>
              </a:lnSpc>
            </a:pPr>
            <a:r>
              <a:rPr lang="en-US" sz="900" b="1" dirty="0">
                <a:solidFill>
                  <a:schemeClr val="tx1"/>
                </a:solidFill>
                <a:latin typeface="Cambria" panose="02040503050406030204" pitchFamily="18" charset="0"/>
              </a:rPr>
              <a:t>DD No..............</a:t>
            </a:r>
            <a:r>
              <a:rPr lang="en-US" altLang="ja-JP" sz="900" b="1" dirty="0">
                <a:solidFill>
                  <a:schemeClr val="tx1"/>
                </a:solidFill>
                <a:latin typeface="Cambria" panose="02040503050406030204" pitchFamily="18" charset="0"/>
              </a:rPr>
              <a:t>…</a:t>
            </a:r>
            <a:r>
              <a:rPr lang="en-US" sz="900" b="1" dirty="0">
                <a:solidFill>
                  <a:schemeClr val="tx1"/>
                </a:solidFill>
                <a:latin typeface="Cambria" panose="02040503050406030204" pitchFamily="18" charset="0"/>
              </a:rPr>
              <a:t>….	</a:t>
            </a:r>
            <a:r>
              <a:rPr lang="en-US" sz="900" b="1" dirty="0" smtClean="0">
                <a:solidFill>
                  <a:schemeClr val="tx1"/>
                </a:solidFill>
                <a:latin typeface="Cambria" panose="02040503050406030204" pitchFamily="18" charset="0"/>
              </a:rPr>
              <a:t>…………………………</a:t>
            </a:r>
            <a:r>
              <a:rPr lang="en-US" sz="900" b="1" dirty="0">
                <a:solidFill>
                  <a:schemeClr val="tx1"/>
                </a:solidFill>
                <a:latin typeface="Cambria" panose="02040503050406030204" pitchFamily="18" charset="0"/>
              </a:rPr>
              <a:t>	Date</a:t>
            </a:r>
            <a:r>
              <a:rPr lang="en-US" sz="900" b="1" dirty="0" smtClean="0">
                <a:solidFill>
                  <a:schemeClr val="tx1"/>
                </a:solidFill>
                <a:latin typeface="Cambria" panose="02040503050406030204" pitchFamily="18" charset="0"/>
              </a:rPr>
              <a:t>:</a:t>
            </a:r>
            <a:r>
              <a:rPr lang="en-US" altLang="ja-JP" sz="900" b="1" dirty="0" smtClean="0">
                <a:solidFill>
                  <a:schemeClr val="tx1"/>
                </a:solidFill>
                <a:latin typeface="Cambria" panose="02040503050406030204" pitchFamily="18" charset="0"/>
              </a:rPr>
              <a:t>…</a:t>
            </a:r>
            <a:r>
              <a:rPr lang="en-US" sz="900" b="1" dirty="0" smtClean="0">
                <a:solidFill>
                  <a:schemeClr val="tx1"/>
                </a:solidFill>
                <a:latin typeface="Cambria" panose="02040503050406030204" pitchFamily="18" charset="0"/>
              </a:rPr>
              <a:t>….</a:t>
            </a:r>
            <a:r>
              <a:rPr lang="en-US" altLang="ja-JP" sz="900" b="1" dirty="0" smtClean="0">
                <a:solidFill>
                  <a:schemeClr val="tx1"/>
                </a:solidFill>
                <a:latin typeface="Cambria" panose="02040503050406030204" pitchFamily="18" charset="0"/>
              </a:rPr>
              <a:t>……………..</a:t>
            </a:r>
            <a:endParaRPr lang="en-US" sz="900" dirty="0">
              <a:solidFill>
                <a:schemeClr val="tx1"/>
              </a:solidFill>
              <a:latin typeface="Cambria" panose="02040503050406030204" pitchFamily="18" charset="0"/>
            </a:endParaRPr>
          </a:p>
          <a:p>
            <a:pPr>
              <a:lnSpc>
                <a:spcPct val="150000"/>
              </a:lnSpc>
            </a:pPr>
            <a:r>
              <a:rPr lang="en-US" sz="900" b="1" dirty="0">
                <a:solidFill>
                  <a:schemeClr val="tx1"/>
                </a:solidFill>
                <a:latin typeface="Cambria" panose="02040503050406030204" pitchFamily="18" charset="0"/>
              </a:rPr>
              <a:t>Name of Bank</a:t>
            </a:r>
            <a:r>
              <a:rPr lang="en-US" altLang="ja-JP" sz="900" b="1" dirty="0" smtClean="0">
                <a:solidFill>
                  <a:schemeClr val="tx1"/>
                </a:solidFill>
                <a:latin typeface="Cambria" panose="02040503050406030204" pitchFamily="18" charset="0"/>
              </a:rPr>
              <a:t>…………………</a:t>
            </a:r>
            <a:r>
              <a:rPr lang="en-US" sz="900" b="1" dirty="0" smtClean="0">
                <a:solidFill>
                  <a:schemeClr val="tx1"/>
                </a:solidFill>
                <a:latin typeface="Cambria" panose="02040503050406030204" pitchFamily="18" charset="0"/>
              </a:rPr>
              <a:t>………….</a:t>
            </a:r>
            <a:r>
              <a:rPr lang="en-US" altLang="ja-JP" sz="900" b="1" dirty="0" smtClean="0">
                <a:solidFill>
                  <a:schemeClr val="tx1"/>
                </a:solidFill>
                <a:latin typeface="Cambria" panose="02040503050406030204" pitchFamily="18" charset="0"/>
              </a:rPr>
              <a:t>…</a:t>
            </a:r>
            <a:r>
              <a:rPr lang="en-US" sz="900" b="1" dirty="0" smtClean="0">
                <a:solidFill>
                  <a:schemeClr val="tx1"/>
                </a:solidFill>
                <a:latin typeface="Cambria" panose="02040503050406030204" pitchFamily="18" charset="0"/>
              </a:rPr>
              <a:t>..</a:t>
            </a:r>
            <a:r>
              <a:rPr lang="en-US" altLang="ja-JP" sz="900" b="1" dirty="0" smtClean="0">
                <a:solidFill>
                  <a:schemeClr val="tx1"/>
                </a:solidFill>
                <a:latin typeface="Cambria" panose="02040503050406030204" pitchFamily="18" charset="0"/>
              </a:rPr>
              <a:t>……………………….....</a:t>
            </a:r>
            <a:endParaRPr lang="en-US" sz="900" dirty="0">
              <a:solidFill>
                <a:schemeClr val="tx1"/>
              </a:solidFill>
              <a:latin typeface="Cambria" panose="02040503050406030204" pitchFamily="18" charset="0"/>
            </a:endParaRPr>
          </a:p>
          <a:p>
            <a:pPr>
              <a:lnSpc>
                <a:spcPct val="150000"/>
              </a:lnSpc>
            </a:pPr>
            <a:r>
              <a:rPr lang="en-US" sz="900" b="1" dirty="0">
                <a:solidFill>
                  <a:schemeClr val="tx1"/>
                </a:solidFill>
                <a:latin typeface="Cambria" panose="02040503050406030204" pitchFamily="18" charset="0"/>
              </a:rPr>
              <a:t>Accommodation Required: 	Yes / No</a:t>
            </a:r>
            <a:endParaRPr lang="en-US" sz="900" dirty="0">
              <a:solidFill>
                <a:schemeClr val="tx1"/>
              </a:solidFill>
              <a:latin typeface="Cambria" panose="02040503050406030204" pitchFamily="18" charset="0"/>
            </a:endParaRPr>
          </a:p>
          <a:p>
            <a:pPr>
              <a:lnSpc>
                <a:spcPct val="150000"/>
              </a:lnSpc>
            </a:pPr>
            <a:r>
              <a:rPr lang="en-US" sz="900" b="1" dirty="0" smtClean="0">
                <a:solidFill>
                  <a:schemeClr val="tx1"/>
                </a:solidFill>
                <a:latin typeface="Cambria" panose="02040503050406030204" pitchFamily="18" charset="0"/>
              </a:rPr>
              <a:t>Date:		Place</a:t>
            </a:r>
            <a:r>
              <a:rPr lang="en-US" sz="900" b="1" dirty="0">
                <a:solidFill>
                  <a:schemeClr val="tx1"/>
                </a:solidFill>
                <a:latin typeface="Cambria" panose="02040503050406030204" pitchFamily="18" charset="0"/>
              </a:rPr>
              <a:t>:</a:t>
            </a:r>
            <a:endParaRPr lang="en-US" sz="900" dirty="0">
              <a:solidFill>
                <a:schemeClr val="tx1"/>
              </a:solidFill>
              <a:latin typeface="Cambria" panose="02040503050406030204" pitchFamily="18" charset="0"/>
            </a:endParaRPr>
          </a:p>
          <a:p>
            <a:pPr>
              <a:lnSpc>
                <a:spcPct val="150000"/>
              </a:lnSpc>
            </a:pPr>
            <a:r>
              <a:rPr lang="en-US" sz="900" b="1" dirty="0">
                <a:solidFill>
                  <a:schemeClr val="tx1"/>
                </a:solidFill>
                <a:latin typeface="Cambria" panose="02040503050406030204" pitchFamily="18" charset="0"/>
              </a:rPr>
              <a:t> </a:t>
            </a:r>
            <a:endParaRPr lang="en-US" sz="900" dirty="0" smtClean="0">
              <a:solidFill>
                <a:schemeClr val="tx1"/>
              </a:solidFill>
              <a:latin typeface="Cambria" panose="02040503050406030204" pitchFamily="18" charset="0"/>
            </a:endParaRPr>
          </a:p>
          <a:p>
            <a:pPr algn="r">
              <a:lnSpc>
                <a:spcPct val="150000"/>
              </a:lnSpc>
            </a:pPr>
            <a:r>
              <a:rPr lang="en-US" sz="900" b="1" dirty="0" smtClean="0">
                <a:solidFill>
                  <a:schemeClr val="tx1"/>
                </a:solidFill>
                <a:latin typeface="Cambria" panose="02040503050406030204" pitchFamily="18" charset="0"/>
              </a:rPr>
              <a:t>Signature of the Participant</a:t>
            </a:r>
            <a:endParaRPr lang="en-US" sz="900" dirty="0" smtClean="0">
              <a:solidFill>
                <a:schemeClr val="tx1"/>
              </a:solidFill>
              <a:latin typeface="Cambria" panose="02040503050406030204" pitchFamily="18" charset="0"/>
            </a:endParaRPr>
          </a:p>
          <a:p>
            <a:pPr algn="just"/>
            <a:endParaRPr lang="en-US" sz="900" dirty="0" smtClean="0">
              <a:solidFill>
                <a:schemeClr val="tx1"/>
              </a:solidFill>
              <a:latin typeface="Cambria" panose="02040503050406030204" pitchFamily="18" charset="0"/>
            </a:endParaRPr>
          </a:p>
          <a:p>
            <a:pPr algn="just"/>
            <a:r>
              <a:rPr lang="en-US" sz="1200" dirty="0" smtClean="0">
                <a:solidFill>
                  <a:schemeClr val="tx1"/>
                </a:solidFill>
                <a:latin typeface="Cambria" panose="02040503050406030204" pitchFamily="18" charset="0"/>
              </a:rPr>
              <a:t>Photocopies </a:t>
            </a:r>
            <a:r>
              <a:rPr lang="en-US" sz="1200" dirty="0">
                <a:solidFill>
                  <a:schemeClr val="tx1"/>
                </a:solidFill>
                <a:latin typeface="Cambria" panose="02040503050406030204" pitchFamily="18" charset="0"/>
              </a:rPr>
              <a:t>of registration form may be used.</a:t>
            </a:r>
          </a:p>
          <a:p>
            <a:endParaRPr lang="en-US" sz="900" dirty="0">
              <a:solidFill>
                <a:srgbClr val="FF0000"/>
              </a:solidFill>
              <a:latin typeface="Cambria" panose="02040503050406030204" pitchFamily="18" charset="0"/>
            </a:endParaRPr>
          </a:p>
        </p:txBody>
      </p:sp>
      <p:sp>
        <p:nvSpPr>
          <p:cNvPr id="9" name="Rounded Rectangle 8"/>
          <p:cNvSpPr/>
          <p:nvPr/>
        </p:nvSpPr>
        <p:spPr>
          <a:xfrm>
            <a:off x="3570158" y="104929"/>
            <a:ext cx="3416509" cy="7300209"/>
          </a:xfrm>
          <a:prstGeom prst="roundRect">
            <a:avLst/>
          </a:prstGeom>
          <a:solidFill>
            <a:schemeClr val="accent1">
              <a:lumMod val="20000"/>
              <a:lumOff val="80000"/>
            </a:schemeClr>
          </a:solidFill>
          <a:ln w="1016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200000"/>
              </a:lnSpc>
            </a:pPr>
            <a:r>
              <a:rPr lang="en-US" sz="1600" b="1" u="sng" dirty="0" smtClean="0">
                <a:solidFill>
                  <a:schemeClr val="tx1"/>
                </a:solidFill>
                <a:latin typeface="Cambria" panose="02040503050406030204" pitchFamily="18" charset="0"/>
              </a:rPr>
              <a:t>Chief </a:t>
            </a:r>
            <a:r>
              <a:rPr lang="en-US" sz="1600" b="1" u="sng" dirty="0">
                <a:solidFill>
                  <a:schemeClr val="tx1"/>
                </a:solidFill>
                <a:latin typeface="Cambria" panose="02040503050406030204" pitchFamily="18" charset="0"/>
              </a:rPr>
              <a:t>Patron</a:t>
            </a:r>
            <a:endParaRPr lang="en-US" sz="1600" u="sng" dirty="0">
              <a:solidFill>
                <a:schemeClr val="tx1"/>
              </a:solidFill>
              <a:latin typeface="Cambria" panose="02040503050406030204" pitchFamily="18" charset="0"/>
            </a:endParaRPr>
          </a:p>
          <a:p>
            <a:pPr algn="ctr">
              <a:lnSpc>
                <a:spcPct val="200000"/>
              </a:lnSpc>
            </a:pPr>
            <a:r>
              <a:rPr lang="en-US" sz="1200" b="1" dirty="0">
                <a:solidFill>
                  <a:schemeClr val="tx1"/>
                </a:solidFill>
                <a:latin typeface="Cambria" panose="02040503050406030204" pitchFamily="18" charset="0"/>
              </a:rPr>
              <a:t>Prof. A. M. </a:t>
            </a:r>
            <a:r>
              <a:rPr lang="en-US" sz="1200" b="1" dirty="0" err="1">
                <a:solidFill>
                  <a:schemeClr val="tx1"/>
                </a:solidFill>
                <a:latin typeface="Cambria" panose="02040503050406030204" pitchFamily="18" charset="0"/>
              </a:rPr>
              <a:t>Rawani</a:t>
            </a:r>
            <a:r>
              <a:rPr lang="en-US" sz="1200" b="1" dirty="0">
                <a:solidFill>
                  <a:schemeClr val="tx1"/>
                </a:solidFill>
                <a:latin typeface="Cambria" panose="02040503050406030204" pitchFamily="18" charset="0"/>
              </a:rPr>
              <a:t>, Director, NIT Raipur</a:t>
            </a:r>
            <a:endParaRPr lang="en-US" sz="1200" dirty="0">
              <a:solidFill>
                <a:schemeClr val="tx1"/>
              </a:solidFill>
              <a:latin typeface="Cambria" panose="02040503050406030204" pitchFamily="18" charset="0"/>
            </a:endParaRPr>
          </a:p>
          <a:p>
            <a:pPr algn="ctr">
              <a:lnSpc>
                <a:spcPct val="200000"/>
              </a:lnSpc>
            </a:pPr>
            <a:r>
              <a:rPr lang="en-US" sz="1600" b="1" u="sng" dirty="0" smtClean="0">
                <a:solidFill>
                  <a:schemeClr val="tx1"/>
                </a:solidFill>
                <a:latin typeface="Cambria" panose="02040503050406030204" pitchFamily="18" charset="0"/>
              </a:rPr>
              <a:t>Patron</a:t>
            </a:r>
            <a:endParaRPr lang="en-US" sz="1600" b="1" u="sng" dirty="0">
              <a:solidFill>
                <a:schemeClr val="tx1"/>
              </a:solidFill>
              <a:latin typeface="Cambria" panose="02040503050406030204" pitchFamily="18" charset="0"/>
            </a:endParaRPr>
          </a:p>
          <a:p>
            <a:r>
              <a:rPr lang="en-US" sz="1200" b="1" dirty="0" smtClean="0">
                <a:solidFill>
                  <a:schemeClr val="tx1"/>
                </a:solidFill>
              </a:rPr>
              <a:t>Dr. (Mrs.) S. Gupta, Dean (R&amp;C, NIT Raipur)</a:t>
            </a:r>
          </a:p>
          <a:p>
            <a:endParaRPr lang="en-IN" sz="1200" b="1" dirty="0" smtClean="0">
              <a:solidFill>
                <a:schemeClr val="tx1"/>
              </a:solidFill>
            </a:endParaRPr>
          </a:p>
          <a:p>
            <a:pPr lvl="0"/>
            <a:r>
              <a:rPr lang="en-US" sz="1400" b="1" dirty="0" smtClean="0"/>
              <a:t>	</a:t>
            </a:r>
            <a:r>
              <a:rPr lang="en-US" sz="1400" b="1" u="sng" dirty="0" smtClean="0">
                <a:solidFill>
                  <a:schemeClr val="tx1"/>
                </a:solidFill>
              </a:rPr>
              <a:t>Chairman</a:t>
            </a:r>
            <a:endParaRPr lang="en-IN" sz="1200" b="1" u="sng" dirty="0" smtClean="0">
              <a:solidFill>
                <a:schemeClr val="tx1"/>
              </a:solidFill>
            </a:endParaRPr>
          </a:p>
          <a:p>
            <a:r>
              <a:rPr lang="en-US" sz="1200" b="1" dirty="0" smtClean="0">
                <a:solidFill>
                  <a:schemeClr val="tx1"/>
                </a:solidFill>
              </a:rPr>
              <a:t>Dr. N. D. </a:t>
            </a:r>
            <a:r>
              <a:rPr lang="en-US" sz="1200" b="1" dirty="0" err="1" smtClean="0">
                <a:solidFill>
                  <a:schemeClr val="tx1"/>
                </a:solidFill>
              </a:rPr>
              <a:t>Londhe</a:t>
            </a:r>
            <a:r>
              <a:rPr lang="en-US" sz="1200" b="1" dirty="0" smtClean="0">
                <a:solidFill>
                  <a:schemeClr val="tx1"/>
                </a:solidFill>
              </a:rPr>
              <a:t> (</a:t>
            </a:r>
            <a:r>
              <a:rPr lang="en-US" sz="1200" b="1" dirty="0" err="1" smtClean="0">
                <a:solidFill>
                  <a:schemeClr val="tx1"/>
                </a:solidFill>
              </a:rPr>
              <a:t>HoD</a:t>
            </a:r>
            <a:r>
              <a:rPr lang="en-US" sz="1200" b="1" dirty="0" smtClean="0">
                <a:solidFill>
                  <a:schemeClr val="tx1"/>
                </a:solidFill>
              </a:rPr>
              <a:t>) Electrical </a:t>
            </a:r>
            <a:r>
              <a:rPr lang="en-US" sz="1200" b="1" dirty="0" err="1" smtClean="0">
                <a:solidFill>
                  <a:schemeClr val="tx1"/>
                </a:solidFill>
              </a:rPr>
              <a:t>Engg</a:t>
            </a:r>
            <a:r>
              <a:rPr lang="en-US" sz="1200" b="1" dirty="0" smtClean="0">
                <a:solidFill>
                  <a:schemeClr val="tx1"/>
                </a:solidFill>
              </a:rPr>
              <a:t>.,</a:t>
            </a:r>
            <a:endParaRPr lang="en-IN" sz="1200" b="1" dirty="0" smtClean="0">
              <a:solidFill>
                <a:schemeClr val="tx1"/>
              </a:solidFill>
            </a:endParaRPr>
          </a:p>
          <a:p>
            <a:pPr lvl="1"/>
            <a:endParaRPr lang="en-US" sz="1200" b="1" dirty="0" smtClean="0">
              <a:solidFill>
                <a:schemeClr val="tx1"/>
              </a:solidFill>
            </a:endParaRPr>
          </a:p>
          <a:p>
            <a:pPr lvl="1"/>
            <a:r>
              <a:rPr lang="en-US" sz="1200" b="1" dirty="0" smtClean="0">
                <a:solidFill>
                  <a:schemeClr val="tx1"/>
                </a:solidFill>
              </a:rPr>
              <a:t>    </a:t>
            </a:r>
            <a:r>
              <a:rPr lang="en-US" sz="1400" b="1" u="sng" dirty="0" smtClean="0">
                <a:solidFill>
                  <a:schemeClr val="tx1"/>
                </a:solidFill>
              </a:rPr>
              <a:t>Course Coordinators</a:t>
            </a:r>
            <a:endParaRPr lang="en-IN" sz="1200" b="1" u="sng" dirty="0" smtClean="0">
              <a:solidFill>
                <a:schemeClr val="tx1"/>
              </a:solidFill>
            </a:endParaRPr>
          </a:p>
          <a:p>
            <a:pPr lvl="1"/>
            <a:r>
              <a:rPr lang="en-US" sz="1200" b="1" dirty="0" smtClean="0">
                <a:solidFill>
                  <a:schemeClr val="tx1"/>
                </a:solidFill>
              </a:rPr>
              <a:t>   Dr. </a:t>
            </a:r>
            <a:r>
              <a:rPr lang="en-US" sz="1200" b="1" dirty="0" err="1" smtClean="0">
                <a:solidFill>
                  <a:schemeClr val="tx1"/>
                </a:solidFill>
              </a:rPr>
              <a:t>Binod</a:t>
            </a:r>
            <a:r>
              <a:rPr lang="en-US" sz="1200" b="1" dirty="0" smtClean="0">
                <a:solidFill>
                  <a:schemeClr val="tx1"/>
                </a:solidFill>
              </a:rPr>
              <a:t> Shaw </a:t>
            </a:r>
            <a:endParaRPr lang="en-IN" sz="1200" b="1" dirty="0" smtClean="0">
              <a:solidFill>
                <a:schemeClr val="tx1"/>
              </a:solidFill>
            </a:endParaRPr>
          </a:p>
          <a:p>
            <a:pPr lvl="1"/>
            <a:r>
              <a:rPr lang="en-US" sz="1200" b="1" dirty="0" smtClean="0">
                <a:solidFill>
                  <a:schemeClr val="tx1"/>
                </a:solidFill>
              </a:rPr>
              <a:t>   Dr. Sandip Sarkar </a:t>
            </a:r>
            <a:endParaRPr lang="en-IN" sz="1200" b="1" dirty="0" smtClean="0">
              <a:solidFill>
                <a:schemeClr val="tx1"/>
              </a:solidFill>
            </a:endParaRPr>
          </a:p>
          <a:p>
            <a:endParaRPr lang="en-US" sz="900" b="1" dirty="0" smtClean="0">
              <a:solidFill>
                <a:schemeClr val="tx1"/>
              </a:solidFill>
              <a:latin typeface="Cambria" panose="02040503050406030204" pitchFamily="18" charset="0"/>
            </a:endParaRPr>
          </a:p>
          <a:p>
            <a:pPr algn="ctr"/>
            <a:r>
              <a:rPr lang="en-US" sz="1050" b="1" dirty="0" smtClean="0">
                <a:solidFill>
                  <a:schemeClr val="tx1"/>
                </a:solidFill>
                <a:latin typeface="Cambria" panose="02040503050406030204" pitchFamily="18" charset="0"/>
              </a:rPr>
              <a:t>Organizing </a:t>
            </a:r>
            <a:r>
              <a:rPr lang="en-US" sz="1050" b="1" dirty="0">
                <a:solidFill>
                  <a:schemeClr val="tx1"/>
                </a:solidFill>
                <a:latin typeface="Cambria" panose="02040503050406030204" pitchFamily="18" charset="0"/>
              </a:rPr>
              <a:t>Committee Members</a:t>
            </a:r>
          </a:p>
          <a:p>
            <a:endParaRPr lang="en-US" sz="900" dirty="0" smtClean="0">
              <a:solidFill>
                <a:schemeClr val="tx1"/>
              </a:solidFill>
              <a:latin typeface="Cambria" panose="02040503050406030204" pitchFamily="18" charset="0"/>
            </a:endParaRPr>
          </a:p>
          <a:p>
            <a:r>
              <a:rPr lang="en-US" sz="1200" dirty="0" smtClean="0">
                <a:solidFill>
                  <a:schemeClr val="tx1"/>
                </a:solidFill>
                <a:latin typeface="Cambria" pitchFamily="18" charset="0"/>
                <a:ea typeface="Cambria" pitchFamily="18" charset="0"/>
              </a:rPr>
              <a:t>	</a:t>
            </a:r>
            <a:r>
              <a:rPr lang="en-US" sz="1200" b="1" dirty="0" smtClean="0">
                <a:solidFill>
                  <a:schemeClr val="tx1"/>
                </a:solidFill>
                <a:latin typeface="Cambria" pitchFamily="18" charset="0"/>
                <a:ea typeface="Cambria" pitchFamily="18" charset="0"/>
              </a:rPr>
              <a:t>Dr. </a:t>
            </a:r>
            <a:r>
              <a:rPr lang="en-US" sz="1200" b="1" dirty="0" err="1" smtClean="0">
                <a:solidFill>
                  <a:schemeClr val="tx1"/>
                </a:solidFill>
                <a:latin typeface="Cambria" pitchFamily="18" charset="0"/>
                <a:ea typeface="Cambria" pitchFamily="18" charset="0"/>
              </a:rPr>
              <a:t>Moksha</a:t>
            </a:r>
            <a:r>
              <a:rPr lang="en-US" sz="1200" b="1" dirty="0" smtClean="0">
                <a:solidFill>
                  <a:schemeClr val="tx1"/>
                </a:solidFill>
                <a:latin typeface="Cambria" pitchFamily="18" charset="0"/>
                <a:ea typeface="Cambria" pitchFamily="18" charset="0"/>
              </a:rPr>
              <a:t> Singh</a:t>
            </a:r>
          </a:p>
          <a:p>
            <a:r>
              <a:rPr lang="en-US" sz="1200" b="1" dirty="0" smtClean="0">
                <a:solidFill>
                  <a:schemeClr val="tx1"/>
                </a:solidFill>
                <a:latin typeface="Cambria" pitchFamily="18" charset="0"/>
                <a:ea typeface="Cambria" pitchFamily="18" charset="0"/>
              </a:rPr>
              <a:t>	Dr. Y. </a:t>
            </a:r>
            <a:r>
              <a:rPr lang="en-US" sz="1200" b="1" dirty="0" err="1" smtClean="0">
                <a:solidFill>
                  <a:schemeClr val="tx1"/>
                </a:solidFill>
                <a:latin typeface="Cambria" pitchFamily="18" charset="0"/>
                <a:ea typeface="Cambria" pitchFamily="18" charset="0"/>
              </a:rPr>
              <a:t>Vijaya</a:t>
            </a:r>
            <a:r>
              <a:rPr lang="en-US" sz="1200" b="1" dirty="0" smtClean="0">
                <a:solidFill>
                  <a:schemeClr val="tx1"/>
                </a:solidFill>
                <a:latin typeface="Cambria" pitchFamily="18" charset="0"/>
                <a:ea typeface="Cambria" pitchFamily="18" charset="0"/>
              </a:rPr>
              <a:t> </a:t>
            </a:r>
            <a:r>
              <a:rPr lang="en-US" sz="1200" b="1" dirty="0" err="1" smtClean="0">
                <a:solidFill>
                  <a:schemeClr val="tx1"/>
                </a:solidFill>
                <a:latin typeface="Cambria" pitchFamily="18" charset="0"/>
                <a:ea typeface="Cambria" pitchFamily="18" charset="0"/>
              </a:rPr>
              <a:t>Babu</a:t>
            </a:r>
            <a:endParaRPr lang="en-IN" sz="1200" b="1" dirty="0" smtClean="0">
              <a:solidFill>
                <a:schemeClr val="tx1"/>
              </a:solidFill>
              <a:latin typeface="Cambria" pitchFamily="18" charset="0"/>
              <a:ea typeface="Cambria" pitchFamily="18" charset="0"/>
            </a:endParaRPr>
          </a:p>
          <a:p>
            <a:r>
              <a:rPr lang="en-US" sz="1200" b="1" dirty="0" smtClean="0">
                <a:solidFill>
                  <a:schemeClr val="tx1"/>
                </a:solidFill>
                <a:latin typeface="Cambria" pitchFamily="18" charset="0"/>
                <a:ea typeface="Cambria" pitchFamily="18" charset="0"/>
              </a:rPr>
              <a:t>	Dr. </a:t>
            </a:r>
            <a:r>
              <a:rPr lang="en-US" sz="1200" b="1" dirty="0" err="1" smtClean="0">
                <a:solidFill>
                  <a:schemeClr val="tx1"/>
                </a:solidFill>
                <a:latin typeface="Cambria" pitchFamily="18" charset="0"/>
                <a:ea typeface="Cambria" pitchFamily="18" charset="0"/>
              </a:rPr>
              <a:t>Shashikanta</a:t>
            </a:r>
            <a:r>
              <a:rPr lang="en-US" sz="1200" b="1" dirty="0" smtClean="0">
                <a:solidFill>
                  <a:schemeClr val="tx1"/>
                </a:solidFill>
                <a:latin typeface="Cambria" pitchFamily="18" charset="0"/>
                <a:ea typeface="Cambria" pitchFamily="18" charset="0"/>
              </a:rPr>
              <a:t> Tarai</a:t>
            </a:r>
            <a:endParaRPr lang="en-IN" sz="1200" b="1" dirty="0" smtClean="0">
              <a:solidFill>
                <a:schemeClr val="tx1"/>
              </a:solidFill>
              <a:latin typeface="Cambria" pitchFamily="18" charset="0"/>
              <a:ea typeface="Cambria" pitchFamily="18" charset="0"/>
            </a:endParaRPr>
          </a:p>
          <a:p>
            <a:endParaRPr lang="en-US" sz="1200" b="1" dirty="0" smtClean="0">
              <a:solidFill>
                <a:schemeClr val="tx1"/>
              </a:solidFill>
              <a:latin typeface="Cambria" pitchFamily="18" charset="0"/>
              <a:ea typeface="Cambria" pitchFamily="18" charset="0"/>
            </a:endParaRPr>
          </a:p>
          <a:p>
            <a:r>
              <a:rPr lang="en-US" sz="1050" b="1" dirty="0" smtClean="0">
                <a:solidFill>
                  <a:schemeClr val="tx1"/>
                </a:solidFill>
                <a:latin typeface="Cambria" panose="02040503050406030204" pitchFamily="18" charset="0"/>
              </a:rPr>
              <a:t>Address </a:t>
            </a:r>
            <a:r>
              <a:rPr lang="en-US" sz="1050" b="1" dirty="0">
                <a:solidFill>
                  <a:schemeClr val="tx1"/>
                </a:solidFill>
                <a:latin typeface="Cambria" panose="02040503050406030204" pitchFamily="18" charset="0"/>
              </a:rPr>
              <a:t>for </a:t>
            </a:r>
            <a:r>
              <a:rPr lang="en-US" sz="1050" b="1" dirty="0" smtClean="0">
                <a:solidFill>
                  <a:schemeClr val="tx1"/>
                </a:solidFill>
                <a:latin typeface="Cambria" panose="02040503050406030204" pitchFamily="18" charset="0"/>
              </a:rPr>
              <a:t>Correspondence</a:t>
            </a:r>
          </a:p>
          <a:p>
            <a:pPr algn="ctr"/>
            <a:endParaRPr lang="en-US" sz="1050" b="1" dirty="0" smtClean="0">
              <a:solidFill>
                <a:schemeClr val="tx1"/>
              </a:solidFill>
              <a:latin typeface="Cambria" panose="02040503050406030204" pitchFamily="18" charset="0"/>
            </a:endParaRPr>
          </a:p>
          <a:p>
            <a:r>
              <a:rPr lang="en-US" sz="900" b="1" dirty="0" smtClean="0">
                <a:solidFill>
                  <a:schemeClr val="tx1"/>
                </a:solidFill>
                <a:latin typeface="Cambria" pitchFamily="18" charset="0"/>
                <a:ea typeface="Cambria" pitchFamily="18" charset="0"/>
              </a:rPr>
              <a:t>Dr. Sandip Sarkar</a:t>
            </a:r>
            <a:r>
              <a:rPr lang="en-US" sz="900" dirty="0">
                <a:solidFill>
                  <a:schemeClr val="tx1"/>
                </a:solidFill>
                <a:latin typeface="Cambria" panose="02040503050406030204" pitchFamily="18" charset="0"/>
              </a:rPr>
              <a:t>	</a:t>
            </a:r>
            <a:endParaRPr lang="en-US" sz="900" dirty="0" smtClean="0">
              <a:solidFill>
                <a:schemeClr val="tx1"/>
              </a:solidFill>
              <a:latin typeface="Cambria" panose="02040503050406030204" pitchFamily="18" charset="0"/>
            </a:endParaRPr>
          </a:p>
          <a:p>
            <a:r>
              <a:rPr lang="en-US" sz="900" b="1" dirty="0" smtClean="0">
                <a:solidFill>
                  <a:schemeClr val="tx1"/>
                </a:solidFill>
                <a:latin typeface="Cambria" panose="02040503050406030204" pitchFamily="18" charset="0"/>
              </a:rPr>
              <a:t>Email:</a:t>
            </a:r>
            <a:r>
              <a:rPr lang="en-US" sz="900" dirty="0" smtClean="0">
                <a:solidFill>
                  <a:schemeClr val="tx1"/>
                </a:solidFill>
                <a:latin typeface="Cambria" panose="02040503050406030204" pitchFamily="18" charset="0"/>
              </a:rPr>
              <a:t> </a:t>
            </a:r>
            <a:r>
              <a:rPr lang="en-US" sz="900" u="sng" dirty="0" err="1" smtClean="0">
                <a:solidFill>
                  <a:schemeClr val="tx1"/>
                </a:solidFill>
                <a:latin typeface="Cambria" panose="02040503050406030204" pitchFamily="18" charset="0"/>
              </a:rPr>
              <a:t>ssarkar</a:t>
            </a:r>
            <a:r>
              <a:rPr lang="en-US" sz="900" u="sng" dirty="0" smtClean="0">
                <a:solidFill>
                  <a:schemeClr val="tx1"/>
                </a:solidFill>
                <a:latin typeface="Cambria" panose="02040503050406030204" pitchFamily="18" charset="0"/>
                <a:hlinkClick r:id="rId2"/>
              </a:rPr>
              <a:t>. </a:t>
            </a:r>
            <a:r>
              <a:rPr lang="en-US" sz="900" u="sng" dirty="0" smtClean="0">
                <a:solidFill>
                  <a:schemeClr val="tx1"/>
                </a:solidFill>
                <a:latin typeface="Cambria" panose="02040503050406030204" pitchFamily="18" charset="0"/>
                <a:hlinkClick r:id="rId3"/>
              </a:rPr>
              <a:t>eng@itrr.ac.in</a:t>
            </a:r>
            <a:r>
              <a:rPr lang="en-US" sz="900" u="sng" dirty="0" smtClean="0">
                <a:solidFill>
                  <a:schemeClr val="tx1"/>
                </a:solidFill>
                <a:latin typeface="Cambria" panose="02040503050406030204" pitchFamily="18" charset="0"/>
              </a:rPr>
              <a:t> </a:t>
            </a:r>
            <a:endParaRPr lang="en-US" sz="900" b="1" dirty="0" smtClean="0">
              <a:solidFill>
                <a:schemeClr val="tx1"/>
              </a:solidFill>
              <a:latin typeface="Cambria" panose="02040503050406030204" pitchFamily="18" charset="0"/>
              <a:ea typeface="Cambria" pitchFamily="18" charset="0"/>
            </a:endParaRPr>
          </a:p>
          <a:p>
            <a:r>
              <a:rPr lang="en-US" sz="900" b="1" dirty="0" smtClean="0">
                <a:solidFill>
                  <a:schemeClr val="tx1"/>
                </a:solidFill>
                <a:latin typeface="Cambria" panose="02040503050406030204" pitchFamily="18" charset="0"/>
              </a:rPr>
              <a:t>Mob:+91-</a:t>
            </a:r>
            <a:r>
              <a:rPr lang="en-US" sz="900" dirty="0" smtClean="0">
                <a:solidFill>
                  <a:schemeClr val="tx1"/>
                </a:solidFill>
                <a:latin typeface="Cambria" panose="02040503050406030204" pitchFamily="18" charset="0"/>
              </a:rPr>
              <a:t> 9926583779</a:t>
            </a:r>
            <a:endParaRPr lang="en-US" sz="900" b="1" dirty="0" smtClean="0">
              <a:solidFill>
                <a:schemeClr val="tx1"/>
              </a:solidFill>
              <a:latin typeface="Cambria" pitchFamily="18" charset="0"/>
              <a:ea typeface="Cambria" pitchFamily="18" charset="0"/>
            </a:endParaRPr>
          </a:p>
          <a:p>
            <a:endParaRPr lang="en-US" sz="900" b="1" dirty="0" smtClean="0">
              <a:solidFill>
                <a:schemeClr val="tx1"/>
              </a:solidFill>
              <a:latin typeface="Cambria" pitchFamily="18" charset="0"/>
              <a:ea typeface="Cambria" pitchFamily="18" charset="0"/>
            </a:endParaRPr>
          </a:p>
          <a:p>
            <a:r>
              <a:rPr lang="en-US" sz="900" b="1" dirty="0" smtClean="0">
                <a:solidFill>
                  <a:schemeClr val="tx1"/>
                </a:solidFill>
                <a:latin typeface="Cambria" pitchFamily="18" charset="0"/>
                <a:ea typeface="Cambria" pitchFamily="18" charset="0"/>
              </a:rPr>
              <a:t>Dr. </a:t>
            </a:r>
            <a:r>
              <a:rPr lang="en-US" sz="900" b="1" dirty="0" err="1" smtClean="0">
                <a:solidFill>
                  <a:schemeClr val="tx1"/>
                </a:solidFill>
                <a:latin typeface="Cambria" pitchFamily="18" charset="0"/>
                <a:ea typeface="Cambria" pitchFamily="18" charset="0"/>
              </a:rPr>
              <a:t>Binod</a:t>
            </a:r>
            <a:r>
              <a:rPr lang="en-US" sz="900" b="1" dirty="0" smtClean="0">
                <a:solidFill>
                  <a:schemeClr val="tx1"/>
                </a:solidFill>
                <a:latin typeface="Cambria" pitchFamily="18" charset="0"/>
                <a:ea typeface="Cambria" pitchFamily="18" charset="0"/>
              </a:rPr>
              <a:t> Shaw</a:t>
            </a:r>
          </a:p>
          <a:p>
            <a:pPr>
              <a:lnSpc>
                <a:spcPct val="150000"/>
              </a:lnSpc>
            </a:pPr>
            <a:r>
              <a:rPr lang="en-US" sz="900" dirty="0" smtClean="0">
                <a:solidFill>
                  <a:schemeClr val="tx1"/>
                </a:solidFill>
                <a:latin typeface="Cambria" panose="02040503050406030204" pitchFamily="18" charset="0"/>
              </a:rPr>
              <a:t>Email: </a:t>
            </a:r>
            <a:r>
              <a:rPr lang="en-IN" sz="900" dirty="0" smtClean="0">
                <a:solidFill>
                  <a:schemeClr val="tx1"/>
                </a:solidFill>
                <a:hlinkClick r:id="rId4"/>
              </a:rPr>
              <a:t>binodshaw2000@gmail.com</a:t>
            </a:r>
            <a:r>
              <a:rPr lang="en-IN" sz="900" dirty="0" smtClean="0">
                <a:solidFill>
                  <a:schemeClr val="tx1"/>
                </a:solidFill>
              </a:rPr>
              <a:t> </a:t>
            </a:r>
            <a:r>
              <a:rPr lang="en-US" sz="900" b="1" dirty="0" smtClean="0">
                <a:solidFill>
                  <a:schemeClr val="tx1"/>
                </a:solidFill>
                <a:latin typeface="Cambria" panose="02040503050406030204" pitchFamily="18" charset="0"/>
              </a:rPr>
              <a:t>             </a:t>
            </a:r>
          </a:p>
          <a:p>
            <a:pPr>
              <a:lnSpc>
                <a:spcPct val="150000"/>
              </a:lnSpc>
            </a:pPr>
            <a:r>
              <a:rPr lang="en-US" sz="900" b="1" dirty="0" smtClean="0">
                <a:solidFill>
                  <a:schemeClr val="tx1"/>
                </a:solidFill>
                <a:latin typeface="Cambria" panose="02040503050406030204" pitchFamily="18" charset="0"/>
              </a:rPr>
              <a:t>Mobile: </a:t>
            </a:r>
            <a:r>
              <a:rPr lang="en-IN" sz="900" dirty="0" smtClean="0">
                <a:solidFill>
                  <a:schemeClr val="tx1"/>
                </a:solidFill>
              </a:rPr>
              <a:t>09832153849</a:t>
            </a:r>
            <a:endParaRPr lang="en-US" sz="900" b="1" dirty="0" smtClean="0">
              <a:solidFill>
                <a:schemeClr val="tx1"/>
              </a:solidFill>
              <a:latin typeface="Cambria" panose="02040503050406030204" pitchFamily="18" charset="0"/>
            </a:endParaRPr>
          </a:p>
        </p:txBody>
      </p:sp>
      <p:sp>
        <p:nvSpPr>
          <p:cNvPr id="10" name="Rounded Rectangle 9"/>
          <p:cNvSpPr/>
          <p:nvPr/>
        </p:nvSpPr>
        <p:spPr>
          <a:xfrm>
            <a:off x="7140394" y="259466"/>
            <a:ext cx="3416509" cy="7300209"/>
          </a:xfrm>
          <a:prstGeom prst="roundRect">
            <a:avLst/>
          </a:prstGeom>
          <a:solidFill>
            <a:schemeClr val="accent1">
              <a:lumMod val="20000"/>
              <a:lumOff val="80000"/>
            </a:schemeClr>
          </a:solidFill>
          <a:ln w="1016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IN" sz="1600" b="1" dirty="0" smtClean="0">
                <a:solidFill>
                  <a:srgbClr val="FF0000"/>
                </a:solidFill>
              </a:rPr>
              <a:t>Short Term Training Program</a:t>
            </a:r>
          </a:p>
          <a:p>
            <a:pPr algn="ctr">
              <a:lnSpc>
                <a:spcPct val="150000"/>
              </a:lnSpc>
            </a:pPr>
            <a:r>
              <a:rPr lang="en-US" sz="1400" b="1" dirty="0" smtClean="0">
                <a:solidFill>
                  <a:srgbClr val="FF0000"/>
                </a:solidFill>
                <a:latin typeface="Cambria" panose="02040503050406030204" pitchFamily="18" charset="0"/>
              </a:rPr>
              <a:t>On </a:t>
            </a:r>
            <a:endParaRPr lang="en-US" sz="1400" b="1" dirty="0">
              <a:solidFill>
                <a:srgbClr val="FF0000"/>
              </a:solidFill>
              <a:latin typeface="Cambria" panose="02040503050406030204" pitchFamily="18" charset="0"/>
            </a:endParaRPr>
          </a:p>
          <a:p>
            <a:pPr algn="ctr"/>
            <a:r>
              <a:rPr lang="en-IN" sz="1400" b="1" dirty="0" smtClean="0">
                <a:solidFill>
                  <a:srgbClr val="FF0000"/>
                </a:solidFill>
              </a:rPr>
              <a:t>Enhancing Interpersonal and Communication Skills for Career Development </a:t>
            </a:r>
          </a:p>
          <a:p>
            <a:pPr algn="ctr"/>
            <a:r>
              <a:rPr lang="en-US" sz="1200" b="1" i="1" u="sng" dirty="0" smtClean="0">
                <a:solidFill>
                  <a:srgbClr val="006666"/>
                </a:solidFill>
                <a:latin typeface="Cambria" panose="02040503050406030204" pitchFamily="18" charset="0"/>
              </a:rPr>
              <a:t>3</a:t>
            </a:r>
            <a:r>
              <a:rPr lang="en-US" sz="1200" b="1" i="1" u="sng" baseline="30000" dirty="0" smtClean="0">
                <a:solidFill>
                  <a:srgbClr val="006666"/>
                </a:solidFill>
                <a:latin typeface="Cambria" panose="02040503050406030204" pitchFamily="18" charset="0"/>
              </a:rPr>
              <a:t>rd   </a:t>
            </a:r>
            <a:r>
              <a:rPr lang="en-US" sz="1200" b="1" i="1" u="sng" dirty="0" smtClean="0">
                <a:solidFill>
                  <a:srgbClr val="006666"/>
                </a:solidFill>
                <a:latin typeface="Cambria" panose="02040503050406030204" pitchFamily="18" charset="0"/>
              </a:rPr>
              <a:t>to 7</a:t>
            </a:r>
            <a:r>
              <a:rPr lang="en-US" sz="1200" b="1" i="1" u="sng" baseline="30000" dirty="0" smtClean="0">
                <a:solidFill>
                  <a:srgbClr val="006666"/>
                </a:solidFill>
                <a:latin typeface="Cambria" panose="02040503050406030204" pitchFamily="18" charset="0"/>
              </a:rPr>
              <a:t>th</a:t>
            </a:r>
            <a:r>
              <a:rPr lang="en-US" sz="1200" b="1" i="1" u="sng" dirty="0" smtClean="0">
                <a:solidFill>
                  <a:srgbClr val="006666"/>
                </a:solidFill>
                <a:latin typeface="Cambria" panose="02040503050406030204" pitchFamily="18" charset="0"/>
              </a:rPr>
              <a:t> September 2019</a:t>
            </a:r>
          </a:p>
          <a:p>
            <a:pPr algn="ctr">
              <a:lnSpc>
                <a:spcPct val="150000"/>
              </a:lnSpc>
            </a:pPr>
            <a:endParaRPr lang="en-US" sz="1200" b="1" dirty="0" smtClean="0">
              <a:solidFill>
                <a:srgbClr val="FF0000"/>
              </a:solidFill>
              <a:latin typeface="Cambria" panose="02040503050406030204" pitchFamily="18" charset="0"/>
            </a:endParaRPr>
          </a:p>
          <a:p>
            <a:pPr algn="ctr">
              <a:lnSpc>
                <a:spcPct val="150000"/>
              </a:lnSpc>
            </a:pPr>
            <a:endParaRPr lang="en-US" sz="1200" b="1" dirty="0">
              <a:solidFill>
                <a:srgbClr val="FF0000"/>
              </a:solidFill>
              <a:latin typeface="Cambria" panose="02040503050406030204" pitchFamily="18" charset="0"/>
            </a:endParaRPr>
          </a:p>
          <a:p>
            <a:pPr algn="ctr">
              <a:lnSpc>
                <a:spcPct val="150000"/>
              </a:lnSpc>
            </a:pPr>
            <a:endParaRPr lang="en-US" sz="1200" b="1" dirty="0" smtClean="0">
              <a:solidFill>
                <a:srgbClr val="FF0000"/>
              </a:solidFill>
              <a:latin typeface="Cambria" panose="02040503050406030204" pitchFamily="18" charset="0"/>
            </a:endParaRPr>
          </a:p>
          <a:p>
            <a:pPr algn="ctr">
              <a:lnSpc>
                <a:spcPct val="150000"/>
              </a:lnSpc>
            </a:pPr>
            <a:endParaRPr lang="en-US" sz="1200" b="1" dirty="0">
              <a:solidFill>
                <a:srgbClr val="FF0000"/>
              </a:solidFill>
              <a:latin typeface="Cambria" panose="02040503050406030204" pitchFamily="18" charset="0"/>
            </a:endParaRPr>
          </a:p>
          <a:p>
            <a:pPr algn="ctr">
              <a:lnSpc>
                <a:spcPct val="150000"/>
              </a:lnSpc>
            </a:pPr>
            <a:endParaRPr lang="en-US" sz="1200" b="1" dirty="0">
              <a:solidFill>
                <a:srgbClr val="FF0000"/>
              </a:solidFill>
              <a:latin typeface="Cambria" panose="02040503050406030204" pitchFamily="18" charset="0"/>
            </a:endParaRPr>
          </a:p>
          <a:p>
            <a:pPr algn="ctr">
              <a:lnSpc>
                <a:spcPct val="150000"/>
              </a:lnSpc>
            </a:pPr>
            <a:endParaRPr lang="en-US" sz="1200" b="1" dirty="0" smtClean="0">
              <a:solidFill>
                <a:srgbClr val="FF0000"/>
              </a:solidFill>
              <a:latin typeface="Cambria" panose="02040503050406030204" pitchFamily="18" charset="0"/>
            </a:endParaRPr>
          </a:p>
          <a:p>
            <a:pPr algn="ctr">
              <a:lnSpc>
                <a:spcPct val="150000"/>
              </a:lnSpc>
            </a:pPr>
            <a:r>
              <a:rPr lang="en-US" sz="1200" b="1" dirty="0" smtClean="0">
                <a:solidFill>
                  <a:schemeClr val="tx1"/>
                </a:solidFill>
                <a:latin typeface="Cambria" panose="02040503050406030204" pitchFamily="18" charset="0"/>
              </a:rPr>
              <a:t>Department of Electrical Engineering , NIT Raipur</a:t>
            </a:r>
            <a:endParaRPr lang="en-US" sz="1200" dirty="0" smtClean="0">
              <a:solidFill>
                <a:schemeClr val="tx1"/>
              </a:solidFill>
              <a:latin typeface="Cambria" panose="02040503050406030204" pitchFamily="18" charset="0"/>
            </a:endParaRPr>
          </a:p>
          <a:p>
            <a:pPr algn="ctr"/>
            <a:endParaRPr lang="en-US" sz="1100" b="1" dirty="0" smtClean="0">
              <a:solidFill>
                <a:schemeClr val="tx1"/>
              </a:solidFill>
              <a:latin typeface="Cambria" panose="02040503050406030204" pitchFamily="18" charset="0"/>
            </a:endParaRPr>
          </a:p>
          <a:p>
            <a:pPr algn="ctr">
              <a:lnSpc>
                <a:spcPct val="150000"/>
              </a:lnSpc>
            </a:pPr>
            <a:endParaRPr lang="en-US" sz="1200" b="1" dirty="0" smtClean="0">
              <a:solidFill>
                <a:schemeClr val="tx1"/>
              </a:solidFill>
              <a:latin typeface="Cambria" panose="02040503050406030204" pitchFamily="18" charset="0"/>
            </a:endParaRPr>
          </a:p>
          <a:p>
            <a:pPr algn="ctr">
              <a:lnSpc>
                <a:spcPct val="150000"/>
              </a:lnSpc>
            </a:pPr>
            <a:endParaRPr lang="en-US" sz="1200" b="1" dirty="0" smtClean="0">
              <a:solidFill>
                <a:srgbClr val="FF0000"/>
              </a:solidFill>
              <a:latin typeface="Cambria" panose="02040503050406030204" pitchFamily="18" charset="0"/>
            </a:endParaRPr>
          </a:p>
          <a:p>
            <a:pPr algn="ctr">
              <a:lnSpc>
                <a:spcPct val="150000"/>
              </a:lnSpc>
            </a:pPr>
            <a:endParaRPr lang="en-US" sz="1200" b="1" dirty="0" smtClean="0">
              <a:solidFill>
                <a:srgbClr val="FF0000"/>
              </a:solidFill>
              <a:latin typeface="Cambria" panose="02040503050406030204" pitchFamily="18" charset="0"/>
            </a:endParaRPr>
          </a:p>
          <a:p>
            <a:pPr algn="ctr">
              <a:lnSpc>
                <a:spcPct val="150000"/>
              </a:lnSpc>
            </a:pPr>
            <a:endParaRPr lang="en-US" sz="1200" b="1" dirty="0">
              <a:solidFill>
                <a:srgbClr val="FF0000"/>
              </a:solidFill>
              <a:latin typeface="Cambria" panose="02040503050406030204" pitchFamily="18" charset="0"/>
            </a:endParaRPr>
          </a:p>
          <a:p>
            <a:pPr algn="ctr"/>
            <a:r>
              <a:rPr lang="en-US" sz="1200" b="1" dirty="0" smtClean="0">
                <a:solidFill>
                  <a:schemeClr val="tx1"/>
                </a:solidFill>
                <a:latin typeface="Cambria" panose="02040503050406030204" pitchFamily="18" charset="0"/>
              </a:rPr>
              <a:t>National </a:t>
            </a:r>
            <a:r>
              <a:rPr lang="en-US" sz="1200" b="1" dirty="0">
                <a:solidFill>
                  <a:schemeClr val="tx1"/>
                </a:solidFill>
                <a:latin typeface="Cambria" panose="02040503050406030204" pitchFamily="18" charset="0"/>
              </a:rPr>
              <a:t>Institute of Technology </a:t>
            </a:r>
            <a:endParaRPr lang="en-US" sz="1200" dirty="0">
              <a:solidFill>
                <a:schemeClr val="tx1"/>
              </a:solidFill>
              <a:latin typeface="Cambria" panose="02040503050406030204" pitchFamily="18" charset="0"/>
            </a:endParaRPr>
          </a:p>
          <a:p>
            <a:pPr algn="ctr"/>
            <a:r>
              <a:rPr lang="en-US" sz="1200" b="1" dirty="0">
                <a:solidFill>
                  <a:schemeClr val="tx1"/>
                </a:solidFill>
                <a:latin typeface="Cambria" panose="02040503050406030204" pitchFamily="18" charset="0"/>
              </a:rPr>
              <a:t>Raipur-492 010 </a:t>
            </a:r>
            <a:r>
              <a:rPr lang="en-US" sz="1200" b="1" dirty="0" smtClean="0">
                <a:solidFill>
                  <a:schemeClr val="tx1"/>
                </a:solidFill>
                <a:latin typeface="Cambria" panose="02040503050406030204" pitchFamily="18" charset="0"/>
              </a:rPr>
              <a:t>,Chhattisgarh</a:t>
            </a:r>
            <a:endParaRPr lang="en-US" sz="1200" dirty="0">
              <a:solidFill>
                <a:schemeClr val="tx1"/>
              </a:solidFill>
              <a:latin typeface="Cambria" panose="02040503050406030204" pitchFamily="18" charset="0"/>
            </a:endParaRPr>
          </a:p>
        </p:txBody>
      </p:sp>
      <p:pic>
        <p:nvPicPr>
          <p:cNvPr id="17" name="Picture 16"/>
          <p:cNvPicPr/>
          <p:nvPr/>
        </p:nvPicPr>
        <p:blipFill>
          <a:blip r:embed="rId5" cstate="print">
            <a:extLst>
              <a:ext uri="{28A0092B-C50C-407E-A947-70E740481C1C}">
                <a14:useLocalDpi xmlns="" xmlns:a14="http://schemas.microsoft.com/office/drawing/2010/main" val="0"/>
              </a:ext>
            </a:extLst>
          </a:blip>
          <a:srcRect/>
          <a:stretch>
            <a:fillRect/>
          </a:stretch>
        </p:blipFill>
        <p:spPr>
          <a:xfrm>
            <a:off x="8403513" y="4970399"/>
            <a:ext cx="871220" cy="904875"/>
          </a:xfrm>
          <a:prstGeom prst="rect">
            <a:avLst/>
          </a:prstGeom>
          <a:noFill/>
          <a:ln w="25400">
            <a:solidFill>
              <a:srgbClr val="FFC000"/>
            </a:solidFill>
          </a:ln>
        </p:spPr>
      </p:pic>
      <p:pic>
        <p:nvPicPr>
          <p:cNvPr id="7" name="Picture 6" descr="Image"/>
          <p:cNvPicPr/>
          <p:nvPr/>
        </p:nvPicPr>
        <p:blipFill>
          <a:blip r:embed="rId6" cstate="print"/>
          <a:srcRect/>
          <a:stretch>
            <a:fillRect/>
          </a:stretch>
        </p:blipFill>
        <p:spPr bwMode="auto">
          <a:xfrm>
            <a:off x="7481411" y="2806382"/>
            <a:ext cx="2720340" cy="1527810"/>
          </a:xfrm>
          <a:prstGeom prst="rect">
            <a:avLst/>
          </a:prstGeom>
          <a:noFill/>
          <a:ln w="9525">
            <a:noFill/>
            <a:miter lim="800000"/>
            <a:headEnd/>
            <a:tailEnd/>
          </a:ln>
        </p:spPr>
      </p:pic>
    </p:spTree>
    <p:extLst>
      <p:ext uri="{BB962C8B-B14F-4D97-AF65-F5344CB8AC3E}">
        <p14:creationId xmlns="" xmlns:p14="http://schemas.microsoft.com/office/powerpoint/2010/main" val="2424811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8" name="Rounded Rectangle 7"/>
          <p:cNvSpPr/>
          <p:nvPr/>
        </p:nvSpPr>
        <p:spPr>
          <a:xfrm>
            <a:off x="0" y="0"/>
            <a:ext cx="3291840" cy="7300209"/>
          </a:xfrm>
          <a:prstGeom prst="roundRect">
            <a:avLst/>
          </a:prstGeom>
          <a:solidFill>
            <a:schemeClr val="accent1">
              <a:lumMod val="20000"/>
              <a:lumOff val="80000"/>
            </a:schemeClr>
          </a:solidFill>
          <a:ln w="1016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IN" sz="1400" b="1" dirty="0" smtClean="0">
              <a:solidFill>
                <a:schemeClr val="tx1"/>
              </a:solidFill>
              <a:latin typeface="Cambria" panose="02040503050406030204" pitchFamily="18" charset="0"/>
            </a:endParaRPr>
          </a:p>
          <a:p>
            <a:pPr algn="just"/>
            <a:endParaRPr lang="en-IN" sz="1400" b="1" dirty="0" smtClean="0">
              <a:solidFill>
                <a:schemeClr val="tx1"/>
              </a:solidFill>
              <a:latin typeface="Cambria" panose="02040503050406030204" pitchFamily="18" charset="0"/>
            </a:endParaRPr>
          </a:p>
          <a:p>
            <a:pPr algn="just"/>
            <a:r>
              <a:rPr lang="en-IN" sz="1400" b="1" dirty="0" smtClean="0">
                <a:solidFill>
                  <a:schemeClr val="tx1"/>
                </a:solidFill>
                <a:latin typeface="Cambria" panose="02040503050406030204" pitchFamily="18" charset="0"/>
              </a:rPr>
              <a:t>About the Institute:</a:t>
            </a:r>
            <a:endParaRPr lang="en-US" sz="1400" dirty="0" smtClean="0">
              <a:solidFill>
                <a:schemeClr val="tx1"/>
              </a:solidFill>
              <a:latin typeface="Cambria" panose="02040503050406030204" pitchFamily="18" charset="0"/>
            </a:endParaRPr>
          </a:p>
          <a:p>
            <a:pPr algn="just"/>
            <a:r>
              <a:rPr lang="en-IN" sz="1050" b="1" dirty="0" smtClean="0">
                <a:solidFill>
                  <a:schemeClr val="tx1"/>
                </a:solidFill>
                <a:latin typeface="Cambria" pitchFamily="18" charset="0"/>
                <a:ea typeface="Cambria" pitchFamily="18" charset="0"/>
              </a:rPr>
              <a:t>National Institute of Technology,</a:t>
            </a:r>
            <a:r>
              <a:rPr lang="en-IN" sz="1050" dirty="0" smtClean="0">
                <a:solidFill>
                  <a:schemeClr val="tx1"/>
                </a:solidFill>
                <a:latin typeface="Cambria" pitchFamily="18" charset="0"/>
                <a:ea typeface="Cambria" pitchFamily="18" charset="0"/>
              </a:rPr>
              <a:t> Raipur situated in the capital of Chhattisgarh, has proven to be "</a:t>
            </a:r>
            <a:r>
              <a:rPr lang="en-IN" sz="1050" dirty="0" err="1" smtClean="0">
                <a:solidFill>
                  <a:schemeClr val="tx1"/>
                </a:solidFill>
                <a:latin typeface="Cambria" pitchFamily="18" charset="0"/>
                <a:ea typeface="Cambria" pitchFamily="18" charset="0"/>
              </a:rPr>
              <a:t>avant</a:t>
            </a:r>
            <a:r>
              <a:rPr lang="en-IN" sz="1050" dirty="0" smtClean="0">
                <a:solidFill>
                  <a:schemeClr val="tx1"/>
                </a:solidFill>
                <a:latin typeface="Cambria" pitchFamily="18" charset="0"/>
                <a:ea typeface="Cambria" pitchFamily="18" charset="0"/>
              </a:rPr>
              <a:t>-grade' in the field of science and technology over past few decades in this region. With sweet memory of foundation ceremony by our president </a:t>
            </a:r>
            <a:r>
              <a:rPr lang="en-IN" sz="1050" dirty="0" err="1" smtClean="0">
                <a:solidFill>
                  <a:schemeClr val="tx1"/>
                </a:solidFill>
                <a:latin typeface="Cambria" pitchFamily="18" charset="0"/>
                <a:ea typeface="Cambria" pitchFamily="18" charset="0"/>
              </a:rPr>
              <a:t>Hon'ble</a:t>
            </a:r>
            <a:r>
              <a:rPr lang="en-IN" sz="1050" dirty="0" smtClean="0">
                <a:solidFill>
                  <a:schemeClr val="tx1"/>
                </a:solidFill>
                <a:latin typeface="Cambria" pitchFamily="18" charset="0"/>
                <a:ea typeface="Cambria" pitchFamily="18" charset="0"/>
              </a:rPr>
              <a:t> Dr. </a:t>
            </a:r>
            <a:r>
              <a:rPr lang="en-IN" sz="1050" dirty="0" err="1" smtClean="0">
                <a:solidFill>
                  <a:schemeClr val="tx1"/>
                </a:solidFill>
                <a:latin typeface="Cambria" pitchFamily="18" charset="0"/>
                <a:ea typeface="Cambria" pitchFamily="18" charset="0"/>
              </a:rPr>
              <a:t>Rajendra</a:t>
            </a:r>
            <a:r>
              <a:rPr lang="en-IN" sz="1050" dirty="0" smtClean="0">
                <a:solidFill>
                  <a:schemeClr val="tx1"/>
                </a:solidFill>
                <a:latin typeface="Cambria" pitchFamily="18" charset="0"/>
                <a:ea typeface="Cambria" pitchFamily="18" charset="0"/>
              </a:rPr>
              <a:t> Prasad on 14th September, 1956, the institute started with two departments namely Metallurgical and Mining Engineering. Later the inauguration of the Institute building was done by our Prime Minister </a:t>
            </a:r>
            <a:r>
              <a:rPr lang="en-IN" sz="1050" dirty="0" err="1" smtClean="0">
                <a:solidFill>
                  <a:schemeClr val="tx1"/>
                </a:solidFill>
                <a:latin typeface="Cambria" pitchFamily="18" charset="0"/>
                <a:ea typeface="Cambria" pitchFamily="18" charset="0"/>
              </a:rPr>
              <a:t>Hon'ble</a:t>
            </a:r>
            <a:r>
              <a:rPr lang="en-IN" sz="1050" dirty="0" smtClean="0">
                <a:solidFill>
                  <a:schemeClr val="tx1"/>
                </a:solidFill>
                <a:latin typeface="Cambria" pitchFamily="18" charset="0"/>
                <a:ea typeface="Cambria" pitchFamily="18" charset="0"/>
              </a:rPr>
              <a:t> Pt. </a:t>
            </a:r>
            <a:r>
              <a:rPr lang="en-IN" sz="1050" dirty="0" err="1" smtClean="0">
                <a:solidFill>
                  <a:schemeClr val="tx1"/>
                </a:solidFill>
                <a:latin typeface="Cambria" pitchFamily="18" charset="0"/>
                <a:ea typeface="Cambria" pitchFamily="18" charset="0"/>
              </a:rPr>
              <a:t>Jawahar</a:t>
            </a:r>
            <a:r>
              <a:rPr lang="en-IN" sz="1050" dirty="0" smtClean="0">
                <a:solidFill>
                  <a:schemeClr val="tx1"/>
                </a:solidFill>
                <a:latin typeface="Cambria" pitchFamily="18" charset="0"/>
                <a:ea typeface="Cambria" pitchFamily="18" charset="0"/>
              </a:rPr>
              <a:t> </a:t>
            </a:r>
            <a:r>
              <a:rPr lang="en-IN" sz="1050" dirty="0" err="1" smtClean="0">
                <a:solidFill>
                  <a:schemeClr val="tx1"/>
                </a:solidFill>
                <a:latin typeface="Cambria" pitchFamily="18" charset="0"/>
                <a:ea typeface="Cambria" pitchFamily="18" charset="0"/>
              </a:rPr>
              <a:t>Lal</a:t>
            </a:r>
            <a:r>
              <a:rPr lang="en-IN" sz="1050" dirty="0" smtClean="0">
                <a:solidFill>
                  <a:schemeClr val="tx1"/>
                </a:solidFill>
                <a:latin typeface="Cambria" pitchFamily="18" charset="0"/>
                <a:ea typeface="Cambria" pitchFamily="18" charset="0"/>
              </a:rPr>
              <a:t> Nehru on 14th March 1963. From 1st December 2005, the institute has become the National Institute of Technology Raipur. </a:t>
            </a:r>
          </a:p>
          <a:p>
            <a:pPr algn="just"/>
            <a:endParaRPr lang="en-IN" sz="1050" dirty="0" smtClean="0">
              <a:solidFill>
                <a:schemeClr val="tx1"/>
              </a:solidFill>
              <a:latin typeface="Cambria" pitchFamily="18" charset="0"/>
              <a:ea typeface="Cambria" pitchFamily="18" charset="0"/>
            </a:endParaRPr>
          </a:p>
          <a:p>
            <a:pPr algn="just"/>
            <a:endParaRPr lang="en-IN" sz="200" b="1" dirty="0" smtClean="0">
              <a:solidFill>
                <a:schemeClr val="tx1"/>
              </a:solidFill>
              <a:latin typeface="Cambria" panose="02040503050406030204" pitchFamily="18" charset="0"/>
            </a:endParaRPr>
          </a:p>
          <a:p>
            <a:r>
              <a:rPr lang="en-IN" sz="1100" b="1" u="sng" dirty="0" smtClean="0">
                <a:solidFill>
                  <a:schemeClr val="tx1"/>
                </a:solidFill>
                <a:latin typeface="Cambria" pitchFamily="18" charset="0"/>
                <a:ea typeface="Cambria" pitchFamily="18" charset="0"/>
              </a:rPr>
              <a:t>Department of Electrical Engineering </a:t>
            </a:r>
          </a:p>
          <a:p>
            <a:endParaRPr lang="en-IN" sz="1100" b="1" u="sng" dirty="0" smtClean="0">
              <a:solidFill>
                <a:schemeClr val="tx1"/>
              </a:solidFill>
              <a:latin typeface="Cambria" pitchFamily="18" charset="0"/>
              <a:ea typeface="Cambria" pitchFamily="18" charset="0"/>
            </a:endParaRPr>
          </a:p>
          <a:p>
            <a:pPr algn="just"/>
            <a:r>
              <a:rPr lang="en-IN" sz="1200" dirty="0" smtClean="0">
                <a:solidFill>
                  <a:schemeClr val="tx1"/>
                </a:solidFill>
                <a:latin typeface="Times New Roman" pitchFamily="18" charset="0"/>
                <a:cs typeface="Times New Roman" pitchFamily="18" charset="0"/>
              </a:rPr>
              <a:t>Electrical Engineering department aims at imparting the state of the art knowledge and skills to the students. Thus, developing them into the excellent Electrical Engineers, Entrepreneurs, Scientists, and Academicians. </a:t>
            </a:r>
          </a:p>
          <a:p>
            <a:pPr algn="just"/>
            <a:endParaRPr lang="en-IN" sz="1050" b="1" u="sng" dirty="0" smtClean="0">
              <a:solidFill>
                <a:schemeClr val="tx1"/>
              </a:solidFill>
              <a:latin typeface="Cambria" pitchFamily="18" charset="0"/>
              <a:ea typeface="Cambria" pitchFamily="18" charset="0"/>
            </a:endParaRPr>
          </a:p>
          <a:p>
            <a:pPr algn="just"/>
            <a:r>
              <a:rPr lang="en-IN" sz="1050" b="1" u="sng" dirty="0" smtClean="0">
                <a:solidFill>
                  <a:schemeClr val="tx1"/>
                </a:solidFill>
                <a:latin typeface="Cambria" pitchFamily="18" charset="0"/>
                <a:ea typeface="Cambria" pitchFamily="18" charset="0"/>
              </a:rPr>
              <a:t>Objectives</a:t>
            </a:r>
          </a:p>
          <a:p>
            <a:pPr algn="just"/>
            <a:r>
              <a:rPr lang="en-US" sz="1100" dirty="0" smtClean="0">
                <a:solidFill>
                  <a:schemeClr val="tx1"/>
                </a:solidFill>
                <a:latin typeface="Cambria" pitchFamily="18" charset="0"/>
                <a:ea typeface="Cambria" pitchFamily="18" charset="0"/>
              </a:rPr>
              <a:t>The world has witnessed major technological and social developments that have changed the way we learn, communicate, comprehend and vision our society. STTPs on, Communication and Society shall focus on this transition and provide a platform for scholars, researchers and practitioners to discuss interdisciplinary research, practices and recent developments in the field of communication, society, culture, and social change .  </a:t>
            </a:r>
            <a:endParaRPr lang="en-IN" sz="1100" dirty="0" smtClean="0">
              <a:solidFill>
                <a:schemeClr val="tx1"/>
              </a:solidFill>
              <a:latin typeface="Cambria" pitchFamily="18" charset="0"/>
              <a:ea typeface="Cambria" pitchFamily="18" charset="0"/>
            </a:endParaRPr>
          </a:p>
          <a:p>
            <a:pPr algn="just"/>
            <a:endParaRPr lang="en-IN" sz="1100" b="1" u="sng" dirty="0" smtClean="0">
              <a:solidFill>
                <a:schemeClr val="tx1"/>
              </a:solidFill>
              <a:latin typeface="Cambria" pitchFamily="18" charset="0"/>
              <a:ea typeface="Cambria" pitchFamily="18" charset="0"/>
            </a:endParaRPr>
          </a:p>
        </p:txBody>
      </p:sp>
      <p:sp>
        <p:nvSpPr>
          <p:cNvPr id="9" name="Rounded Rectangle 8"/>
          <p:cNvSpPr/>
          <p:nvPr/>
        </p:nvSpPr>
        <p:spPr>
          <a:xfrm>
            <a:off x="3528429" y="259466"/>
            <a:ext cx="3416509" cy="7300209"/>
          </a:xfrm>
          <a:prstGeom prst="roundRect">
            <a:avLst/>
          </a:prstGeom>
          <a:solidFill>
            <a:schemeClr val="accent1">
              <a:lumMod val="20000"/>
              <a:lumOff val="80000"/>
            </a:schemeClr>
          </a:solidFill>
          <a:ln w="1016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250000"/>
              </a:lnSpc>
            </a:pPr>
            <a:r>
              <a:rPr lang="en-IN" b="1" dirty="0" smtClean="0">
                <a:solidFill>
                  <a:schemeClr val="tx1"/>
                </a:solidFill>
                <a:latin typeface="Cambria" panose="02040503050406030204" pitchFamily="18" charset="0"/>
              </a:rPr>
              <a:t>Course outline: </a:t>
            </a:r>
            <a:endParaRPr lang="en-IN" b="1" dirty="0">
              <a:solidFill>
                <a:schemeClr val="tx1"/>
              </a:solidFill>
              <a:latin typeface="Cambria" panose="02040503050406030204" pitchFamily="18" charset="0"/>
            </a:endParaRPr>
          </a:p>
          <a:p>
            <a:r>
              <a:rPr lang="en-IN" sz="1100" b="1" dirty="0" smtClean="0">
                <a:solidFill>
                  <a:schemeClr val="tx1"/>
                </a:solidFill>
              </a:rPr>
              <a:t>    </a:t>
            </a:r>
            <a:r>
              <a:rPr lang="en-IN" sz="1400" b="1" dirty="0" smtClean="0">
                <a:solidFill>
                  <a:schemeClr val="tx1"/>
                </a:solidFill>
              </a:rPr>
              <a:t>Introduction to Professional English </a:t>
            </a:r>
          </a:p>
          <a:p>
            <a:pPr>
              <a:buFont typeface="Wingdings" pitchFamily="2" charset="2"/>
              <a:buChar char="§"/>
            </a:pPr>
            <a:r>
              <a:rPr lang="en-IN" sz="1400" b="1" dirty="0" smtClean="0">
                <a:solidFill>
                  <a:schemeClr val="tx1"/>
                </a:solidFill>
              </a:rPr>
              <a:t>  </a:t>
            </a:r>
            <a:r>
              <a:rPr lang="en-IN" sz="1600" b="1" dirty="0" smtClean="0">
                <a:solidFill>
                  <a:schemeClr val="tx1"/>
                </a:solidFill>
              </a:rPr>
              <a:t>Business/ Industry/ Academic </a:t>
            </a:r>
          </a:p>
          <a:p>
            <a:r>
              <a:rPr lang="en-IN" sz="1600" b="1" dirty="0" smtClean="0">
                <a:solidFill>
                  <a:schemeClr val="tx1"/>
                </a:solidFill>
              </a:rPr>
              <a:t>    English</a:t>
            </a:r>
            <a:endParaRPr lang="en-IN" sz="1600" dirty="0" smtClean="0">
              <a:solidFill>
                <a:schemeClr val="tx1"/>
              </a:solidFill>
            </a:endParaRPr>
          </a:p>
          <a:p>
            <a:pPr>
              <a:buFont typeface="Wingdings" pitchFamily="2" charset="2"/>
              <a:buChar char="§"/>
            </a:pPr>
            <a:r>
              <a:rPr lang="en-IN" sz="1600" b="1" dirty="0" smtClean="0">
                <a:solidFill>
                  <a:schemeClr val="tx1"/>
                </a:solidFill>
              </a:rPr>
              <a:t>  Domain specific soft skills</a:t>
            </a:r>
          </a:p>
          <a:p>
            <a:r>
              <a:rPr lang="en-IN" sz="1600" b="1" dirty="0" smtClean="0">
                <a:solidFill>
                  <a:schemeClr val="tx1"/>
                </a:solidFill>
              </a:rPr>
              <a:t>     Interview,  Leadership, </a:t>
            </a:r>
          </a:p>
          <a:p>
            <a:r>
              <a:rPr lang="en-IN" sz="1600" b="1" dirty="0" smtClean="0">
                <a:solidFill>
                  <a:schemeClr val="tx1"/>
                </a:solidFill>
              </a:rPr>
              <a:t>     Negotiation</a:t>
            </a:r>
            <a:endParaRPr lang="en-IN" sz="1600" dirty="0" smtClean="0">
              <a:solidFill>
                <a:schemeClr val="tx1"/>
              </a:solidFill>
            </a:endParaRPr>
          </a:p>
          <a:p>
            <a:pPr>
              <a:buFont typeface="Wingdings" pitchFamily="2" charset="2"/>
              <a:buChar char="§"/>
            </a:pPr>
            <a:r>
              <a:rPr lang="en-IN" sz="1600" b="1" dirty="0" smtClean="0">
                <a:solidFill>
                  <a:schemeClr val="tx1"/>
                </a:solidFill>
              </a:rPr>
              <a:t>   Developing a comprehensive </a:t>
            </a:r>
          </a:p>
          <a:p>
            <a:r>
              <a:rPr lang="en-IN" sz="1600" b="1" dirty="0" smtClean="0">
                <a:solidFill>
                  <a:schemeClr val="tx1"/>
                </a:solidFill>
              </a:rPr>
              <a:t>     audience analysis</a:t>
            </a:r>
            <a:endParaRPr lang="en-IN" sz="1600" dirty="0" smtClean="0">
              <a:solidFill>
                <a:schemeClr val="tx1"/>
              </a:solidFill>
            </a:endParaRPr>
          </a:p>
          <a:p>
            <a:r>
              <a:rPr lang="en-IN" sz="1600" b="1" dirty="0" smtClean="0">
                <a:solidFill>
                  <a:schemeClr val="tx1"/>
                </a:solidFill>
              </a:rPr>
              <a:t>     Different types of audience and</a:t>
            </a:r>
          </a:p>
          <a:p>
            <a:r>
              <a:rPr lang="en-IN" sz="1600" b="1" dirty="0" smtClean="0">
                <a:solidFill>
                  <a:schemeClr val="tx1"/>
                </a:solidFill>
              </a:rPr>
              <a:t>     expectation</a:t>
            </a:r>
            <a:endParaRPr lang="en-IN" sz="1600" dirty="0" smtClean="0">
              <a:solidFill>
                <a:schemeClr val="tx1"/>
              </a:solidFill>
            </a:endParaRPr>
          </a:p>
          <a:p>
            <a:pPr>
              <a:buFont typeface="Wingdings" pitchFamily="2" charset="2"/>
              <a:buChar char="§"/>
            </a:pPr>
            <a:r>
              <a:rPr lang="en-IN" sz="1600" b="1" dirty="0" smtClean="0">
                <a:solidFill>
                  <a:schemeClr val="tx1"/>
                </a:solidFill>
              </a:rPr>
              <a:t>   Facilitating verbal and non-</a:t>
            </a:r>
          </a:p>
          <a:p>
            <a:pPr>
              <a:buFont typeface="Wingdings" pitchFamily="2" charset="2"/>
              <a:buChar char="§"/>
            </a:pPr>
            <a:r>
              <a:rPr lang="en-IN" sz="1600" b="1" dirty="0" smtClean="0">
                <a:solidFill>
                  <a:schemeClr val="tx1"/>
                </a:solidFill>
              </a:rPr>
              <a:t>    verbal  communication</a:t>
            </a:r>
          </a:p>
          <a:p>
            <a:pPr>
              <a:buFont typeface="Wingdings" pitchFamily="2" charset="2"/>
              <a:buChar char="§"/>
            </a:pPr>
            <a:r>
              <a:rPr lang="en-IN" sz="1600" b="1" dirty="0" smtClean="0">
                <a:solidFill>
                  <a:schemeClr val="tx1"/>
                </a:solidFill>
              </a:rPr>
              <a:t>     Conducting a fruitful meeting</a:t>
            </a:r>
          </a:p>
          <a:p>
            <a:r>
              <a:rPr lang="en-IN" sz="1600" b="1" dirty="0" smtClean="0">
                <a:solidFill>
                  <a:schemeClr val="tx1"/>
                </a:solidFill>
              </a:rPr>
              <a:t>       successful presentation; </a:t>
            </a:r>
          </a:p>
          <a:p>
            <a:r>
              <a:rPr lang="en-IN" sz="1600" b="1" dirty="0" smtClean="0">
                <a:solidFill>
                  <a:schemeClr val="tx1"/>
                </a:solidFill>
              </a:rPr>
              <a:t>        Paralanguage and Body</a:t>
            </a:r>
          </a:p>
          <a:p>
            <a:r>
              <a:rPr lang="en-IN" sz="1600" b="1" dirty="0" smtClean="0">
                <a:solidFill>
                  <a:schemeClr val="tx1"/>
                </a:solidFill>
              </a:rPr>
              <a:t>        language</a:t>
            </a:r>
            <a:endParaRPr lang="en-IN" sz="1600" dirty="0" smtClean="0">
              <a:solidFill>
                <a:schemeClr val="tx1"/>
              </a:solidFill>
            </a:endParaRPr>
          </a:p>
          <a:p>
            <a:pPr>
              <a:buFont typeface="Wingdings" pitchFamily="2" charset="2"/>
              <a:buChar char="§"/>
            </a:pPr>
            <a:r>
              <a:rPr lang="en-IN" sz="1600" b="1" dirty="0" smtClean="0">
                <a:solidFill>
                  <a:schemeClr val="tx1"/>
                </a:solidFill>
              </a:rPr>
              <a:t>    Developing Life Skills;  Emotion</a:t>
            </a:r>
          </a:p>
          <a:p>
            <a:r>
              <a:rPr lang="en-IN" sz="1600" b="1" dirty="0" smtClean="0">
                <a:solidFill>
                  <a:schemeClr val="tx1"/>
                </a:solidFill>
              </a:rPr>
              <a:t>      and Cognition </a:t>
            </a:r>
            <a:endParaRPr lang="en-IN" sz="1600" dirty="0" smtClean="0">
              <a:solidFill>
                <a:schemeClr val="tx1"/>
              </a:solidFill>
            </a:endParaRPr>
          </a:p>
          <a:p>
            <a:pPr>
              <a:buFont typeface="Wingdings" pitchFamily="2" charset="2"/>
              <a:buChar char="§"/>
            </a:pPr>
            <a:r>
              <a:rPr lang="en-IN" sz="1600" b="1" dirty="0" smtClean="0">
                <a:solidFill>
                  <a:schemeClr val="tx1"/>
                </a:solidFill>
              </a:rPr>
              <a:t>  Managing interpersonal </a:t>
            </a:r>
          </a:p>
          <a:p>
            <a:r>
              <a:rPr lang="en-IN" sz="1600" b="1" dirty="0" smtClean="0">
                <a:solidFill>
                  <a:schemeClr val="tx1"/>
                </a:solidFill>
              </a:rPr>
              <a:t>     relationships</a:t>
            </a:r>
            <a:endParaRPr lang="en-IN" sz="1600" dirty="0" smtClean="0">
              <a:solidFill>
                <a:schemeClr val="tx1"/>
              </a:solidFill>
            </a:endParaRPr>
          </a:p>
          <a:p>
            <a:pPr>
              <a:buFont typeface="Wingdings" pitchFamily="2" charset="2"/>
              <a:buChar char="§"/>
            </a:pPr>
            <a:r>
              <a:rPr lang="en-IN" sz="1600" b="1" dirty="0" smtClean="0">
                <a:solidFill>
                  <a:schemeClr val="tx1"/>
                </a:solidFill>
              </a:rPr>
              <a:t>  Culture specific etiquettes, </a:t>
            </a:r>
          </a:p>
          <a:p>
            <a:r>
              <a:rPr lang="en-IN" sz="1600" b="1" dirty="0" smtClean="0">
                <a:solidFill>
                  <a:schemeClr val="tx1"/>
                </a:solidFill>
              </a:rPr>
              <a:t>    mood and modality</a:t>
            </a:r>
            <a:endParaRPr lang="en-IN" sz="1600" dirty="0" smtClean="0">
              <a:solidFill>
                <a:schemeClr val="tx1"/>
              </a:solidFill>
            </a:endParaRPr>
          </a:p>
          <a:p>
            <a:pPr marL="171450" indent="-171450" algn="just">
              <a:lnSpc>
                <a:spcPct val="150000"/>
              </a:lnSpc>
              <a:buFont typeface="Wingdings" panose="05000000000000000000" pitchFamily="2" charset="2"/>
              <a:buChar char="Ø"/>
            </a:pPr>
            <a:r>
              <a:rPr lang="en-IN" sz="1100" b="1" dirty="0" smtClean="0">
                <a:solidFill>
                  <a:schemeClr val="tx1"/>
                </a:solidFill>
                <a:latin typeface="Cambria" panose="02040503050406030204" pitchFamily="18" charset="0"/>
              </a:rPr>
              <a:t>Last </a:t>
            </a:r>
            <a:r>
              <a:rPr lang="en-IN" sz="1100" b="1" dirty="0">
                <a:solidFill>
                  <a:schemeClr val="tx1"/>
                </a:solidFill>
                <a:latin typeface="Cambria" panose="02040503050406030204" pitchFamily="18" charset="0"/>
              </a:rPr>
              <a:t>date of </a:t>
            </a:r>
            <a:r>
              <a:rPr lang="en-IN" sz="1100" b="1" dirty="0" smtClean="0">
                <a:solidFill>
                  <a:schemeClr val="tx1"/>
                </a:solidFill>
                <a:latin typeface="Cambria" panose="02040503050406030204" pitchFamily="18" charset="0"/>
              </a:rPr>
              <a:t> registration </a:t>
            </a:r>
            <a:r>
              <a:rPr lang="en-US" sz="1100" dirty="0" smtClean="0">
                <a:latin typeface="Cambria" panose="02040503050406030204" pitchFamily="18" charset="0"/>
              </a:rPr>
              <a:t>:</a:t>
            </a:r>
            <a:r>
              <a:rPr lang="en-US" sz="1100" b="1" dirty="0" smtClean="0">
                <a:latin typeface="Cambria" panose="02040503050406030204" pitchFamily="18" charset="0"/>
              </a:rPr>
              <a:t> </a:t>
            </a:r>
            <a:r>
              <a:rPr lang="en-US" sz="1100" b="1" dirty="0" smtClean="0">
                <a:solidFill>
                  <a:schemeClr val="tx1"/>
                </a:solidFill>
                <a:latin typeface="Cambria" panose="02040503050406030204" pitchFamily="18" charset="0"/>
              </a:rPr>
              <a:t>2</a:t>
            </a:r>
            <a:r>
              <a:rPr lang="en-US" sz="1100" b="1" baseline="30000" dirty="0" smtClean="0">
                <a:solidFill>
                  <a:schemeClr val="tx1"/>
                </a:solidFill>
                <a:latin typeface="Cambria" panose="02040503050406030204" pitchFamily="18" charset="0"/>
              </a:rPr>
              <a:t>nd</a:t>
            </a:r>
            <a:r>
              <a:rPr lang="en-US" sz="1100" b="1" dirty="0" smtClean="0">
                <a:solidFill>
                  <a:schemeClr val="tx1"/>
                </a:solidFill>
                <a:latin typeface="Cambria" panose="02040503050406030204" pitchFamily="18" charset="0"/>
              </a:rPr>
              <a:t> September 2019</a:t>
            </a:r>
            <a:endParaRPr lang="en-IN" sz="1100" b="1" dirty="0" smtClean="0">
              <a:solidFill>
                <a:schemeClr val="tx1"/>
              </a:solidFill>
              <a:latin typeface="Cambria" panose="02040503050406030204" pitchFamily="18" charset="0"/>
            </a:endParaRPr>
          </a:p>
          <a:p>
            <a:endParaRPr lang="en-IN" sz="1100" dirty="0" smtClean="0">
              <a:solidFill>
                <a:schemeClr val="tx1"/>
              </a:solidFill>
              <a:latin typeface="Cambria" panose="02040503050406030204" pitchFamily="18" charset="0"/>
            </a:endParaRPr>
          </a:p>
          <a:p>
            <a:r>
              <a:rPr lang="en-IN" sz="1100" dirty="0" smtClean="0">
                <a:solidFill>
                  <a:schemeClr val="tx1"/>
                </a:solidFill>
                <a:latin typeface="Cambria" panose="02040503050406030204" pitchFamily="18" charset="0"/>
              </a:rPr>
              <a:t>The filled in  registration form  should </a:t>
            </a:r>
            <a:r>
              <a:rPr lang="en-IN" sz="1100" dirty="0">
                <a:solidFill>
                  <a:schemeClr val="tx1"/>
                </a:solidFill>
                <a:latin typeface="Cambria" panose="02040503050406030204" pitchFamily="18" charset="0"/>
              </a:rPr>
              <a:t>be sent to : </a:t>
            </a:r>
            <a:r>
              <a:rPr lang="en-IN" sz="1200" b="1" dirty="0" err="1" smtClean="0">
                <a:solidFill>
                  <a:schemeClr val="tx1"/>
                </a:solidFill>
                <a:latin typeface="Cambria" panose="02040503050406030204" pitchFamily="18" charset="0"/>
                <a:hlinkClick r:id="rId2"/>
              </a:rPr>
              <a:t>ssarkar</a:t>
            </a:r>
            <a:r>
              <a:rPr lang="en-IN" sz="1200" b="1" dirty="0" smtClean="0">
                <a:solidFill>
                  <a:schemeClr val="tx1"/>
                </a:solidFill>
                <a:latin typeface="Cambria" panose="02040503050406030204" pitchFamily="18" charset="0"/>
                <a:hlinkClick r:id="rId2"/>
              </a:rPr>
              <a:t>.</a:t>
            </a:r>
            <a:r>
              <a:rPr lang="en-US" sz="1200" b="1" dirty="0" smtClean="0">
                <a:solidFill>
                  <a:schemeClr val="tx1"/>
                </a:solidFill>
                <a:latin typeface="Cambria" panose="02040503050406030204" pitchFamily="18" charset="0"/>
                <a:hlinkClick r:id="rId2"/>
              </a:rPr>
              <a:t>eng@nitrr.ac.in</a:t>
            </a:r>
            <a:r>
              <a:rPr lang="en-US" sz="1200" b="1" dirty="0" smtClean="0">
                <a:solidFill>
                  <a:schemeClr val="tx1"/>
                </a:solidFill>
                <a:latin typeface="Cambria" panose="02040503050406030204" pitchFamily="18" charset="0"/>
              </a:rPr>
              <a:t> </a:t>
            </a:r>
          </a:p>
          <a:p>
            <a:endParaRPr lang="en-US" sz="1400" dirty="0" smtClean="0">
              <a:solidFill>
                <a:schemeClr val="tx1"/>
              </a:solidFill>
              <a:latin typeface="Cambria" panose="02040503050406030204" pitchFamily="18" charset="0"/>
            </a:endParaRPr>
          </a:p>
        </p:txBody>
      </p:sp>
      <p:sp>
        <p:nvSpPr>
          <p:cNvPr id="10" name="Rounded Rectangle 9"/>
          <p:cNvSpPr/>
          <p:nvPr/>
        </p:nvSpPr>
        <p:spPr>
          <a:xfrm>
            <a:off x="7140394" y="104929"/>
            <a:ext cx="3416509" cy="7300209"/>
          </a:xfrm>
          <a:prstGeom prst="roundRect">
            <a:avLst/>
          </a:prstGeom>
          <a:solidFill>
            <a:schemeClr val="accent1">
              <a:lumMod val="20000"/>
              <a:lumOff val="80000"/>
            </a:schemeClr>
          </a:solidFill>
          <a:ln w="1016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200" dirty="0">
              <a:solidFill>
                <a:schemeClr val="tx1"/>
              </a:solidFill>
              <a:latin typeface="Cambria" panose="02040503050406030204" pitchFamily="18" charset="0"/>
            </a:endParaRPr>
          </a:p>
        </p:txBody>
      </p:sp>
      <p:sp>
        <p:nvSpPr>
          <p:cNvPr id="4" name="Rectangle 3"/>
          <p:cNvSpPr/>
          <p:nvPr/>
        </p:nvSpPr>
        <p:spPr>
          <a:xfrm>
            <a:off x="7247993" y="551543"/>
            <a:ext cx="3201309" cy="5162439"/>
          </a:xfrm>
          <a:prstGeom prst="rect">
            <a:avLst/>
          </a:prstGeom>
        </p:spPr>
        <p:txBody>
          <a:bodyPr wrap="square">
            <a:spAutoFit/>
          </a:bodyPr>
          <a:lstStyle/>
          <a:p>
            <a:pPr indent="127000">
              <a:lnSpc>
                <a:spcPct val="115000"/>
              </a:lnSpc>
              <a:spcBef>
                <a:spcPts val="1800"/>
              </a:spcBef>
              <a:spcAft>
                <a:spcPts val="200"/>
              </a:spcAft>
            </a:pPr>
            <a:r>
              <a:rPr lang="en-US" sz="1200" b="1" kern="100" dirty="0">
                <a:solidFill>
                  <a:srgbClr val="262626"/>
                </a:solidFill>
                <a:latin typeface="Cambria" panose="02040503050406030204" pitchFamily="18" charset="0"/>
                <a:ea typeface="SimHei" panose="02010609060101010101" pitchFamily="49" charset="-122"/>
                <a:cs typeface="Times New Roman" panose="02020603050405020304" pitchFamily="18" charset="0"/>
              </a:rPr>
              <a:t>Targeted Participants</a:t>
            </a:r>
            <a:endParaRPr lang="en-IN" sz="1200" b="1" kern="100" dirty="0">
              <a:solidFill>
                <a:srgbClr val="262626"/>
              </a:solidFill>
              <a:latin typeface="Cambria" panose="02040503050406030204" pitchFamily="18" charset="0"/>
              <a:ea typeface="SimHei" panose="02010609060101010101" pitchFamily="49" charset="-122"/>
              <a:cs typeface="Times New Roman" panose="02020603050405020304" pitchFamily="18" charset="0"/>
            </a:endParaRPr>
          </a:p>
          <a:p>
            <a:pPr marL="114300" marR="33020" indent="-137160" algn="just">
              <a:lnSpc>
                <a:spcPct val="115000"/>
              </a:lnSpc>
              <a:spcAft>
                <a:spcPts val="600"/>
              </a:spcAft>
              <a:tabLst>
                <a:tab pos="137160" algn="l"/>
              </a:tabLst>
            </a:pPr>
            <a:r>
              <a:rPr lang="en-US" sz="1200" kern="100" dirty="0" smtClean="0">
                <a:solidFill>
                  <a:srgbClr val="323232"/>
                </a:solidFill>
                <a:latin typeface="Cambria" panose="02040503050406030204" pitchFamily="18" charset="0"/>
                <a:ea typeface="Verdana" panose="020B0604030504040204" pitchFamily="34" charset="0"/>
                <a:cs typeface="Times New Roman" panose="02020603050405020304" pitchFamily="18" charset="0"/>
              </a:rPr>
              <a:t>    </a:t>
            </a:r>
          </a:p>
          <a:p>
            <a:pPr marL="114300" marR="33020" indent="-137160" algn="just">
              <a:lnSpc>
                <a:spcPct val="115000"/>
              </a:lnSpc>
              <a:spcAft>
                <a:spcPts val="600"/>
              </a:spcAft>
              <a:tabLst>
                <a:tab pos="137160" algn="l"/>
              </a:tabLst>
            </a:pPr>
            <a:r>
              <a:rPr lang="en-US" sz="1200" kern="100" dirty="0" smtClean="0">
                <a:solidFill>
                  <a:srgbClr val="323232"/>
                </a:solidFill>
                <a:latin typeface="Cambria" panose="02040503050406030204" pitchFamily="18" charset="0"/>
                <a:ea typeface="Verdana" panose="020B0604030504040204" pitchFamily="34" charset="0"/>
                <a:cs typeface="Times New Roman" panose="02020603050405020304" pitchFamily="18" charset="0"/>
              </a:rPr>
              <a:t>UG/PG </a:t>
            </a:r>
            <a:r>
              <a:rPr lang="en-US" sz="1200" kern="100" dirty="0">
                <a:solidFill>
                  <a:srgbClr val="323232"/>
                </a:solidFill>
                <a:latin typeface="Cambria" panose="02040503050406030204" pitchFamily="18" charset="0"/>
                <a:ea typeface="Verdana" panose="020B0604030504040204" pitchFamily="34" charset="0"/>
                <a:cs typeface="Times New Roman" panose="02020603050405020304" pitchFamily="18" charset="0"/>
              </a:rPr>
              <a:t>students, Research Scholars, </a:t>
            </a:r>
            <a:r>
              <a:rPr lang="en-US" sz="1200" kern="100" dirty="0" smtClean="0">
                <a:solidFill>
                  <a:srgbClr val="323232"/>
                </a:solidFill>
                <a:latin typeface="Cambria" panose="02040503050406030204" pitchFamily="18" charset="0"/>
                <a:ea typeface="Verdana" panose="020B0604030504040204" pitchFamily="34" charset="0"/>
                <a:cs typeface="Times New Roman" panose="02020603050405020304" pitchFamily="18" charset="0"/>
              </a:rPr>
              <a:t>Faculty, and </a:t>
            </a:r>
            <a:r>
              <a:rPr lang="en-US" sz="1200" kern="100" dirty="0">
                <a:solidFill>
                  <a:srgbClr val="323232"/>
                </a:solidFill>
                <a:latin typeface="Cambria" panose="02040503050406030204" pitchFamily="18" charset="0"/>
                <a:ea typeface="Verdana" panose="020B0604030504040204" pitchFamily="34" charset="0"/>
                <a:cs typeface="Times New Roman" panose="02020603050405020304" pitchFamily="18" charset="0"/>
              </a:rPr>
              <a:t>Industry </a:t>
            </a:r>
            <a:r>
              <a:rPr lang="en-US" sz="1200" kern="100" dirty="0" smtClean="0">
                <a:solidFill>
                  <a:srgbClr val="323232"/>
                </a:solidFill>
                <a:latin typeface="Cambria" panose="02040503050406030204" pitchFamily="18" charset="0"/>
                <a:ea typeface="Verdana" panose="020B0604030504040204" pitchFamily="34" charset="0"/>
                <a:cs typeface="Times New Roman" panose="02020603050405020304" pitchFamily="18" charset="0"/>
              </a:rPr>
              <a:t>executives.</a:t>
            </a:r>
          </a:p>
          <a:p>
            <a:pPr marL="114300" marR="33020" indent="-137160" algn="just">
              <a:lnSpc>
                <a:spcPct val="115000"/>
              </a:lnSpc>
              <a:spcAft>
                <a:spcPts val="600"/>
              </a:spcAft>
              <a:tabLst>
                <a:tab pos="137160" algn="l"/>
              </a:tabLst>
            </a:pPr>
            <a:endParaRPr lang="en-IN" sz="1200" kern="100" dirty="0">
              <a:solidFill>
                <a:srgbClr val="323232"/>
              </a:solidFill>
              <a:latin typeface="Cambria" panose="02040503050406030204" pitchFamily="18" charset="0"/>
              <a:ea typeface="Verdana" panose="020B0604030504040204" pitchFamily="34" charset="0"/>
              <a:cs typeface="Times New Roman" panose="02020603050405020304" pitchFamily="18" charset="0"/>
            </a:endParaRPr>
          </a:p>
          <a:p>
            <a:pPr marL="114300" marR="31750" algn="just">
              <a:lnSpc>
                <a:spcPct val="115000"/>
              </a:lnSpc>
              <a:spcAft>
                <a:spcPts val="800"/>
              </a:spcAft>
            </a:pPr>
            <a:endParaRPr lang="en-US" sz="1200" b="1" kern="100" dirty="0" smtClean="0">
              <a:solidFill>
                <a:srgbClr val="262626"/>
              </a:solidFill>
              <a:latin typeface="Cambria" panose="02040503050406030204" pitchFamily="18" charset="0"/>
              <a:ea typeface="Verdana" panose="020B0604030504040204" pitchFamily="34" charset="0"/>
              <a:cs typeface="Times New Roman" panose="02020603050405020304" pitchFamily="18" charset="0"/>
            </a:endParaRPr>
          </a:p>
          <a:p>
            <a:pPr marL="114300" marR="31750" algn="just">
              <a:lnSpc>
                <a:spcPct val="115000"/>
              </a:lnSpc>
              <a:spcAft>
                <a:spcPts val="800"/>
              </a:spcAft>
            </a:pPr>
            <a:r>
              <a:rPr lang="en-US" sz="1200" b="1" kern="100" dirty="0" smtClean="0">
                <a:solidFill>
                  <a:srgbClr val="262626"/>
                </a:solidFill>
                <a:latin typeface="Cambria" panose="02040503050406030204" pitchFamily="18" charset="0"/>
                <a:ea typeface="Verdana" panose="020B0604030504040204" pitchFamily="34" charset="0"/>
                <a:cs typeface="Times New Roman" panose="02020603050405020304" pitchFamily="18" charset="0"/>
              </a:rPr>
              <a:t>Registration </a:t>
            </a:r>
            <a:r>
              <a:rPr lang="en-US" sz="1200" b="1" kern="100" dirty="0">
                <a:solidFill>
                  <a:srgbClr val="262626"/>
                </a:solidFill>
                <a:latin typeface="Cambria" panose="02040503050406030204" pitchFamily="18" charset="0"/>
                <a:ea typeface="Verdana" panose="020B0604030504040204" pitchFamily="34" charset="0"/>
                <a:cs typeface="Times New Roman" panose="02020603050405020304" pitchFamily="18" charset="0"/>
              </a:rPr>
              <a:t>Fee </a:t>
            </a:r>
            <a:r>
              <a:rPr lang="en-US" sz="1200" b="1" kern="100" dirty="0" smtClean="0">
                <a:solidFill>
                  <a:srgbClr val="262626"/>
                </a:solidFill>
                <a:latin typeface="Cambria" panose="02040503050406030204" pitchFamily="18" charset="0"/>
                <a:ea typeface="Verdana" panose="020B0604030504040204" pitchFamily="34" charset="0"/>
                <a:cs typeface="Times New Roman" panose="02020603050405020304" pitchFamily="18" charset="0"/>
              </a:rPr>
              <a:t>NIL </a:t>
            </a:r>
          </a:p>
          <a:p>
            <a:pPr marL="114300" marR="31750" algn="just">
              <a:lnSpc>
                <a:spcPct val="115000"/>
              </a:lnSpc>
              <a:spcAft>
                <a:spcPts val="800"/>
              </a:spcAft>
            </a:pPr>
            <a:endParaRPr lang="en-US" sz="1200" b="1" kern="100" dirty="0">
              <a:solidFill>
                <a:srgbClr val="262626"/>
              </a:solidFill>
              <a:effectLst/>
              <a:latin typeface="Cambria" panose="02040503050406030204" pitchFamily="18" charset="0"/>
              <a:ea typeface="Verdana" panose="020B0604030504040204" pitchFamily="34" charset="0"/>
              <a:cs typeface="Times New Roman" panose="02020603050405020304" pitchFamily="18" charset="0"/>
            </a:endParaRPr>
          </a:p>
          <a:p>
            <a:pPr marL="114300" marR="31750" algn="just">
              <a:lnSpc>
                <a:spcPct val="115000"/>
              </a:lnSpc>
              <a:spcAft>
                <a:spcPts val="800"/>
              </a:spcAft>
            </a:pPr>
            <a:endParaRPr lang="en-US" sz="1200" b="1" kern="100" dirty="0" smtClean="0">
              <a:solidFill>
                <a:srgbClr val="262626"/>
              </a:solidFill>
              <a:latin typeface="Cambria" panose="02040503050406030204" pitchFamily="18" charset="0"/>
              <a:ea typeface="Verdana" panose="020B0604030504040204" pitchFamily="34" charset="0"/>
              <a:cs typeface="Times New Roman" panose="02020603050405020304" pitchFamily="18" charset="0"/>
            </a:endParaRPr>
          </a:p>
          <a:p>
            <a:pPr marL="114300" marR="31750" algn="just">
              <a:lnSpc>
                <a:spcPct val="115000"/>
              </a:lnSpc>
              <a:spcAft>
                <a:spcPts val="800"/>
              </a:spcAft>
            </a:pPr>
            <a:endParaRPr lang="en-US" sz="1200" b="1" kern="100" dirty="0">
              <a:solidFill>
                <a:srgbClr val="262626"/>
              </a:solidFill>
              <a:effectLst/>
              <a:latin typeface="Cambria" panose="02040503050406030204" pitchFamily="18" charset="0"/>
              <a:ea typeface="Verdana" panose="020B0604030504040204" pitchFamily="34" charset="0"/>
              <a:cs typeface="Times New Roman" panose="02020603050405020304" pitchFamily="18" charset="0"/>
            </a:endParaRPr>
          </a:p>
          <a:p>
            <a:pPr marL="114300" marR="31750" algn="just">
              <a:lnSpc>
                <a:spcPct val="115000"/>
              </a:lnSpc>
              <a:spcAft>
                <a:spcPts val="800"/>
              </a:spcAft>
            </a:pPr>
            <a:endParaRPr lang="en-US" sz="1200" b="1" kern="100" dirty="0" smtClean="0">
              <a:solidFill>
                <a:srgbClr val="262626"/>
              </a:solidFill>
              <a:latin typeface="Cambria" panose="02040503050406030204" pitchFamily="18" charset="0"/>
              <a:ea typeface="Verdana" panose="020B0604030504040204" pitchFamily="34" charset="0"/>
              <a:cs typeface="Times New Roman" panose="02020603050405020304" pitchFamily="18" charset="0"/>
            </a:endParaRPr>
          </a:p>
          <a:p>
            <a:pPr algn="just"/>
            <a:r>
              <a:rPr lang="en-US" sz="1100" dirty="0">
                <a:latin typeface="Cambria" panose="02040503050406030204" pitchFamily="18" charset="0"/>
              </a:rPr>
              <a:t>Number of </a:t>
            </a:r>
            <a:r>
              <a:rPr lang="en-US" sz="1100" dirty="0" smtClean="0">
                <a:latin typeface="Cambria" panose="02040503050406030204" pitchFamily="18" charset="0"/>
              </a:rPr>
              <a:t>participant </a:t>
            </a:r>
            <a:r>
              <a:rPr lang="en-US" sz="1100" dirty="0">
                <a:latin typeface="Cambria" panose="02040503050406030204" pitchFamily="18" charset="0"/>
              </a:rPr>
              <a:t>is limited to </a:t>
            </a:r>
            <a:r>
              <a:rPr lang="en-US" sz="1100" dirty="0" smtClean="0">
                <a:latin typeface="Cambria" panose="02040503050406030204" pitchFamily="18" charset="0"/>
              </a:rPr>
              <a:t>40</a:t>
            </a:r>
            <a:r>
              <a:rPr lang="en-US" sz="1100" dirty="0">
                <a:latin typeface="Cambria" panose="02040503050406030204" pitchFamily="18" charset="0"/>
              </a:rPr>
              <a:t>. </a:t>
            </a:r>
            <a:r>
              <a:rPr lang="en-US" sz="1100" dirty="0" smtClean="0">
                <a:latin typeface="Cambria" panose="02040503050406030204" pitchFamily="18" charset="0"/>
              </a:rPr>
              <a:t>Registration FEE is NIL. </a:t>
            </a:r>
            <a:endParaRPr lang="en-IN" sz="1100" dirty="0">
              <a:latin typeface="Cambria" panose="02040503050406030204" pitchFamily="18" charset="0"/>
            </a:endParaRPr>
          </a:p>
          <a:p>
            <a:pPr algn="just"/>
            <a:endParaRPr lang="en-US" sz="1100" b="1" dirty="0" smtClean="0">
              <a:latin typeface="Cambria" panose="02040503050406030204" pitchFamily="18" charset="0"/>
            </a:endParaRPr>
          </a:p>
          <a:p>
            <a:pPr algn="just"/>
            <a:endParaRPr lang="en-US" sz="1100" b="1" dirty="0" smtClean="0">
              <a:latin typeface="Cambria" panose="02040503050406030204" pitchFamily="18" charset="0"/>
            </a:endParaRPr>
          </a:p>
          <a:p>
            <a:pPr algn="just"/>
            <a:r>
              <a:rPr lang="en-US" sz="1100" b="1" dirty="0" smtClean="0">
                <a:latin typeface="Cambria" panose="02040503050406030204" pitchFamily="18" charset="0"/>
              </a:rPr>
              <a:t>Important Date        </a:t>
            </a:r>
            <a:endParaRPr lang="en-IN" sz="1100" dirty="0" smtClean="0">
              <a:latin typeface="Cambria" panose="02040503050406030204" pitchFamily="18" charset="0"/>
            </a:endParaRPr>
          </a:p>
          <a:p>
            <a:pPr algn="just"/>
            <a:endParaRPr lang="en-US" sz="1100" dirty="0" smtClean="0">
              <a:latin typeface="Cambria" panose="02040503050406030204" pitchFamily="18" charset="0"/>
            </a:endParaRPr>
          </a:p>
          <a:p>
            <a:pPr algn="ctr"/>
            <a:endParaRPr lang="en-US" sz="1100" dirty="0" smtClean="0">
              <a:latin typeface="Cambria" panose="02040503050406030204" pitchFamily="18" charset="0"/>
            </a:endParaRPr>
          </a:p>
          <a:p>
            <a:pPr algn="just"/>
            <a:r>
              <a:rPr lang="en-US" sz="1100" dirty="0" smtClean="0">
                <a:latin typeface="Cambria" panose="02040503050406030204" pitchFamily="18" charset="0"/>
              </a:rPr>
              <a:t>Late  date of Registration    </a:t>
            </a:r>
            <a:r>
              <a:rPr lang="en-US" sz="1100" dirty="0" smtClean="0">
                <a:latin typeface="Cambria" panose="02040503050406030204" pitchFamily="18" charset="0"/>
              </a:rPr>
              <a:t> </a:t>
            </a:r>
            <a:r>
              <a:rPr lang="en-US" sz="1100" dirty="0" smtClean="0">
                <a:latin typeface="Cambria" panose="02040503050406030204" pitchFamily="18" charset="0"/>
              </a:rPr>
              <a:t>:</a:t>
            </a:r>
            <a:r>
              <a:rPr lang="en-US" sz="1100" b="1" dirty="0" smtClean="0">
                <a:latin typeface="Cambria" panose="02040503050406030204" pitchFamily="18" charset="0"/>
              </a:rPr>
              <a:t> </a:t>
            </a:r>
            <a:r>
              <a:rPr lang="en-US" sz="1100" b="1" dirty="0" smtClean="0">
                <a:latin typeface="Cambria" panose="02040503050406030204" pitchFamily="18" charset="0"/>
              </a:rPr>
              <a:t>2</a:t>
            </a:r>
            <a:r>
              <a:rPr lang="en-US" sz="1100" b="1" baseline="30000" dirty="0" smtClean="0">
                <a:latin typeface="Cambria" panose="02040503050406030204" pitchFamily="18" charset="0"/>
              </a:rPr>
              <a:t>nd</a:t>
            </a:r>
            <a:r>
              <a:rPr lang="en-US" sz="1100" b="1" dirty="0" smtClean="0">
                <a:latin typeface="Cambria" panose="02040503050406030204" pitchFamily="18" charset="0"/>
              </a:rPr>
              <a:t> September 2019</a:t>
            </a:r>
            <a:endParaRPr lang="en-IN" sz="1100" dirty="0">
              <a:latin typeface="Cambria" panose="02040503050406030204" pitchFamily="18" charset="0"/>
            </a:endParaRPr>
          </a:p>
          <a:p>
            <a:pPr algn="just"/>
            <a:r>
              <a:rPr lang="en-US" sz="1100" dirty="0" smtClean="0">
                <a:latin typeface="Cambria" panose="02040503050406030204" pitchFamily="18" charset="0"/>
              </a:rPr>
              <a:t>STPP  dates      :  </a:t>
            </a:r>
            <a:r>
              <a:rPr lang="en-US" sz="1100" dirty="0" smtClean="0">
                <a:latin typeface="Cambria" panose="02040503050406030204" pitchFamily="18" charset="0"/>
              </a:rPr>
              <a:t> </a:t>
            </a:r>
            <a:r>
              <a:rPr lang="en-US" sz="1100" b="1" i="1" u="sng" dirty="0" smtClean="0">
                <a:solidFill>
                  <a:srgbClr val="006666"/>
                </a:solidFill>
                <a:latin typeface="Cambria" panose="02040503050406030204" pitchFamily="18" charset="0"/>
              </a:rPr>
              <a:t>3</a:t>
            </a:r>
            <a:r>
              <a:rPr lang="en-US" sz="1100" b="1" i="1" u="sng" baseline="30000" dirty="0" smtClean="0">
                <a:solidFill>
                  <a:srgbClr val="006666"/>
                </a:solidFill>
                <a:latin typeface="Cambria" panose="02040503050406030204" pitchFamily="18" charset="0"/>
              </a:rPr>
              <a:t>rd   </a:t>
            </a:r>
            <a:r>
              <a:rPr lang="en-US" sz="1100" b="1" i="1" u="sng" dirty="0" smtClean="0">
                <a:solidFill>
                  <a:srgbClr val="006666"/>
                </a:solidFill>
                <a:latin typeface="Cambria" panose="02040503050406030204" pitchFamily="18" charset="0"/>
              </a:rPr>
              <a:t>to 7</a:t>
            </a:r>
            <a:r>
              <a:rPr lang="en-US" sz="1100" b="1" i="1" u="sng" baseline="30000" dirty="0" smtClean="0">
                <a:solidFill>
                  <a:srgbClr val="006666"/>
                </a:solidFill>
                <a:latin typeface="Cambria" panose="02040503050406030204" pitchFamily="18" charset="0"/>
              </a:rPr>
              <a:t>th</a:t>
            </a:r>
            <a:r>
              <a:rPr lang="en-US" sz="1100" b="1" i="1" u="sng" dirty="0" smtClean="0">
                <a:solidFill>
                  <a:srgbClr val="006666"/>
                </a:solidFill>
                <a:latin typeface="Cambria" panose="02040503050406030204" pitchFamily="18" charset="0"/>
              </a:rPr>
              <a:t> September 2019</a:t>
            </a:r>
          </a:p>
          <a:p>
            <a:pPr algn="just"/>
            <a:endParaRPr lang="en-IN" sz="1100" kern="100" dirty="0">
              <a:solidFill>
                <a:srgbClr val="262626"/>
              </a:solidFill>
              <a:effectLst/>
              <a:latin typeface="Cambria" panose="02040503050406030204" pitchFamily="18" charset="0"/>
              <a:ea typeface="Verdana" panose="020B0604030504040204" pitchFamily="34" charset="0"/>
              <a:cs typeface="Times New Roman" panose="02020603050405020304" pitchFamily="18" charset="0"/>
            </a:endParaRPr>
          </a:p>
        </p:txBody>
      </p:sp>
    </p:spTree>
    <p:extLst>
      <p:ext uri="{BB962C8B-B14F-4D97-AF65-F5344CB8AC3E}">
        <p14:creationId xmlns="" xmlns:p14="http://schemas.microsoft.com/office/powerpoint/2010/main" val="1577768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1020</TotalTime>
  <Words>498</Words>
  <Application>Microsoft Office PowerPoint</Application>
  <PresentationFormat>Custom</PresentationFormat>
  <Paragraphs>127</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Slide 1</vt:lpstr>
      <vt:lpstr>Slide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Windows User</cp:lastModifiedBy>
  <cp:revision>137</cp:revision>
  <dcterms:created xsi:type="dcterms:W3CDTF">2018-10-14T10:34:34Z</dcterms:created>
  <dcterms:modified xsi:type="dcterms:W3CDTF">2019-08-19T11:28:25Z</dcterms:modified>
</cp:coreProperties>
</file>