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080" autoAdjust="0"/>
  </p:normalViewPr>
  <p:slideViewPr>
    <p:cSldViewPr>
      <p:cViewPr varScale="1">
        <p:scale>
          <a:sx n="58" d="100"/>
          <a:sy n="58" d="100"/>
        </p:scale>
        <p:origin x="-163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A57CE2-2940-4030-A1CF-AA7EA1AFBEA5}" type="datetimeFigureOut">
              <a:rPr lang="en-US" smtClean="0"/>
              <a:t>10/1/2019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1C8818-A22E-43B1-A5DD-0666C2FAB470}" type="slidenum">
              <a:rPr lang="en-US" smtClean="0"/>
              <a:t>‹#›</a:t>
            </a:fld>
            <a:endParaRPr lang="en-US"/>
          </a:p>
        </p:txBody>
      </p:sp>
    </p:spTree>
    <p:extLst>
      <p:ext uri="{BB962C8B-B14F-4D97-AF65-F5344CB8AC3E}">
        <p14:creationId xmlns:p14="http://schemas.microsoft.com/office/powerpoint/2010/main" val="287884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Now that we are reviewed about logically</a:t>
            </a:r>
            <a:r>
              <a:rPr lang="en-US" baseline="0" dirty="0"/>
              <a:t> structuring your ideas throughout your manuscript, let us now discuss your publication strategy.</a:t>
            </a:r>
          </a:p>
          <a:p>
            <a:endParaRPr lang="en-US" baseline="0" dirty="0"/>
          </a:p>
          <a:p>
            <a:r>
              <a:rPr lang="en-US" baseline="0" dirty="0"/>
              <a:t>The main purpose of this section is to help you understand the thought process you need to go through in deciding the type of journal that is most suitable for your study.</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a:t>
            </a:fld>
            <a:endParaRPr lang="en-GB"/>
          </a:p>
        </p:txBody>
      </p:sp>
    </p:spTree>
    <p:extLst>
      <p:ext uri="{BB962C8B-B14F-4D97-AF65-F5344CB8AC3E}">
        <p14:creationId xmlns:p14="http://schemas.microsoft.com/office/powerpoint/2010/main" val="3161251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Your</a:t>
            </a:r>
            <a:r>
              <a:rPr lang="en-US" baseline="0" dirty="0"/>
              <a:t> goals are to publish quickly and have impact in the field. This is how you build your reputation and advance your careers.</a:t>
            </a:r>
          </a:p>
          <a:p>
            <a:endParaRPr lang="en-US" baseline="0" dirty="0"/>
          </a:p>
          <a:p>
            <a:r>
              <a:rPr lang="en-US" baseline="0" dirty="0"/>
              <a:t>To do this, you need to choose the most appropriate journal and communicate the relevance of your study to the journal editor.</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2</a:t>
            </a:fld>
            <a:endParaRPr lang="en-GB"/>
          </a:p>
        </p:txBody>
      </p:sp>
    </p:spTree>
    <p:extLst>
      <p:ext uri="{BB962C8B-B14F-4D97-AF65-F5344CB8AC3E}">
        <p14:creationId xmlns:p14="http://schemas.microsoft.com/office/powerpoint/2010/main" val="1045192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Many younger</a:t>
            </a:r>
            <a:r>
              <a:rPr lang="en-US" baseline="0" dirty="0"/>
              <a:t> authors think that their goal is to publish in the journal with the highest impact factor. That is wrong!</a:t>
            </a:r>
            <a:endParaRPr lang="en-US" dirty="0"/>
          </a:p>
          <a:p>
            <a:endParaRPr lang="en-US" dirty="0"/>
          </a:p>
          <a:p>
            <a:r>
              <a:rPr lang="en-US" dirty="0"/>
              <a:t>Your goal</a:t>
            </a:r>
            <a:r>
              <a:rPr lang="en-US" baseline="0" dirty="0"/>
              <a:t> is to be widely read, that is how you have impact. To do that, you have to be sure you publish in the journal that will allow you to be most widely read. In other words, which journal will allow you to best reach your target audience.</a:t>
            </a:r>
          </a:p>
          <a:p>
            <a:endParaRPr lang="en-US" baseline="0" dirty="0"/>
          </a:p>
          <a:p>
            <a:r>
              <a:rPr lang="en-US" baseline="0" dirty="0"/>
              <a:t>Just because you publish in a high impact factor journal, that does not mean your article will be widely read. And if it is not widely read, it will not have impact. Focus on the impact of your article, not the impact factor of the journal.</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3</a:t>
            </a:fld>
            <a:endParaRPr lang="en-GB"/>
          </a:p>
        </p:txBody>
      </p:sp>
    </p:spTree>
    <p:extLst>
      <p:ext uri="{BB962C8B-B14F-4D97-AF65-F5344CB8AC3E}">
        <p14:creationId xmlns:p14="http://schemas.microsoft.com/office/powerpoint/2010/main" val="1722779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 easiest assessment</a:t>
            </a:r>
            <a:r>
              <a:rPr lang="en-US" baseline="0" dirty="0"/>
              <a:t> you can make is where are your findings relevant. </a:t>
            </a:r>
          </a:p>
          <a:p>
            <a:endParaRPr lang="en-US" baseline="0" dirty="0"/>
          </a:p>
          <a:p>
            <a:r>
              <a:rPr lang="en-US" baseline="0" dirty="0"/>
              <a:t>If your findings are useful for researchers worldwide, then you should choose an international journal</a:t>
            </a:r>
          </a:p>
          <a:p>
            <a:endParaRPr lang="en-US" baseline="0" dirty="0"/>
          </a:p>
          <a:p>
            <a:r>
              <a:rPr lang="en-US" baseline="0" dirty="0"/>
              <a:t>However, if your findings are only useful for researchers in your specific area (e.g., Asia Pacific), then you should choose a regional journal. It may be hard to convince an international journal editor that your regionally specific findings will be of interest to readers in Brazil!</a:t>
            </a:r>
          </a:p>
          <a:p>
            <a:endParaRPr lang="en-US" baseline="0" dirty="0"/>
          </a:p>
          <a:p>
            <a:r>
              <a:rPr lang="en-US" baseline="0" dirty="0"/>
              <a:t>If you do have regionally specific findings, but you feel they are useful worldwide, then an international journal will be appropriate. However, you will need to clearly explain this in your manuscript and in your cover letter to the journal editor.</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4</a:t>
            </a:fld>
            <a:endParaRPr lang="en-GB"/>
          </a:p>
        </p:txBody>
      </p:sp>
    </p:spTree>
    <p:extLst>
      <p:ext uri="{BB962C8B-B14F-4D97-AF65-F5344CB8AC3E}">
        <p14:creationId xmlns:p14="http://schemas.microsoft.com/office/powerpoint/2010/main" val="2322610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You</a:t>
            </a:r>
            <a:r>
              <a:rPr lang="en-US" baseline="0" dirty="0"/>
              <a:t> need to decide who will be interested in reading your findings; who do you want to influence? </a:t>
            </a:r>
          </a:p>
          <a:p>
            <a:endParaRPr lang="en-US" baseline="0" dirty="0"/>
          </a:p>
          <a:p>
            <a:r>
              <a:rPr lang="en-US" baseline="0" dirty="0"/>
              <a:t>If you are trying to reach only readers in your specific field, than a specialized journal will be appropriate.</a:t>
            </a:r>
          </a:p>
          <a:p>
            <a:endParaRPr lang="en-US" baseline="0" dirty="0"/>
          </a:p>
          <a:p>
            <a:r>
              <a:rPr lang="en-US" baseline="0" dirty="0"/>
              <a:t>However, if your findings will have impact for researchers in other fields too, then a more broad-focused journal will be more appropriate to reach these readers.</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5</a:t>
            </a:fld>
            <a:endParaRPr lang="en-GB"/>
          </a:p>
        </p:txBody>
      </p:sp>
    </p:spTree>
    <p:extLst>
      <p:ext uri="{BB962C8B-B14F-4D97-AF65-F5344CB8AC3E}">
        <p14:creationId xmlns:p14="http://schemas.microsoft.com/office/powerpoint/2010/main" val="1403231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There are two publishing models authors</a:t>
            </a:r>
            <a:r>
              <a:rPr lang="en-US" baseline="0" dirty="0"/>
              <a:t> can choose: subscription or open access journals.</a:t>
            </a:r>
          </a:p>
          <a:p>
            <a:endParaRPr lang="en-US" baseline="0" dirty="0"/>
          </a:p>
          <a:p>
            <a:r>
              <a:rPr lang="en-US" baseline="0" dirty="0"/>
              <a:t>Subscription journals are often more established in the field (because they are older) and do not charge fees to publish articles. However, keep in mind that by publishing in these journals, you restrict access to your findings to only those academics who’s universities subscribe to that journal.</a:t>
            </a:r>
          </a:p>
          <a:p>
            <a:endParaRPr lang="en-US" baseline="0" dirty="0"/>
          </a:p>
          <a:p>
            <a:r>
              <a:rPr lang="en-US" baseline="0" dirty="0"/>
              <a:t>If you want your findings to be more widely available worldwide, then open access would be a more appropriate publication model. But the benefits of open access are not restricted to increased accessibility…</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6</a:t>
            </a:fld>
            <a:endParaRPr lang="en-GB"/>
          </a:p>
        </p:txBody>
      </p:sp>
    </p:spTree>
    <p:extLst>
      <p:ext uri="{BB962C8B-B14F-4D97-AF65-F5344CB8AC3E}">
        <p14:creationId xmlns:p14="http://schemas.microsoft.com/office/powerpoint/2010/main" val="573229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Open</a:t>
            </a:r>
            <a:r>
              <a:rPr lang="en-US" baseline="0" dirty="0"/>
              <a:t> access may be useful for you for many reasons.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May</a:t>
            </a:r>
            <a:r>
              <a:rPr lang="en-US" baseline="0" dirty="0"/>
              <a:t> have mandates that you need to satisfy for your grant and or institution</a:t>
            </a:r>
          </a:p>
          <a:p>
            <a:pPr marL="171450" indent="-171450">
              <a:buFont typeface="Arial" panose="020B0604020202020204" pitchFamily="34" charset="0"/>
              <a:buChar char="•"/>
            </a:pPr>
            <a:r>
              <a:rPr lang="en-US" baseline="0" dirty="0"/>
              <a:t>Increased accessibility is not only useful for people outside of academia, but also for academics in emerging markets where their universities do not have funding for subscriptions (so if your results are specifically useful for emerging markets, open access would be important)</a:t>
            </a:r>
          </a:p>
          <a:p>
            <a:pPr marL="171450" indent="-171450">
              <a:buFont typeface="Arial" panose="020B0604020202020204" pitchFamily="34" charset="0"/>
              <a:buChar char="•"/>
            </a:pPr>
            <a:r>
              <a:rPr lang="en-US" baseline="0" dirty="0"/>
              <a:t>Subscription journals require you to transfer the copyright of your article to the publisher. If you want to retain it, then open access is important.</a:t>
            </a:r>
          </a:p>
          <a:p>
            <a:pPr marL="171450" indent="-171450">
              <a:buFont typeface="Arial" panose="020B0604020202020204" pitchFamily="34" charset="0"/>
              <a:buChar char="•"/>
            </a:pPr>
            <a:r>
              <a:rPr lang="en-US" baseline="0" dirty="0"/>
              <a:t>Because OA journals are online only, they often do not need to wait for the next printed issue to publish your article. Therefore, they can publish more quickly online.</a:t>
            </a:r>
          </a:p>
          <a:p>
            <a:pPr marL="171450" indent="-171450">
              <a:buFont typeface="Arial" panose="020B0604020202020204" pitchFamily="34" charset="0"/>
              <a:buChar char="•"/>
            </a:pPr>
            <a:r>
              <a:rPr lang="en-US" baseline="0" dirty="0"/>
              <a:t>Because OA journals are online only, they often have fewer restrictions on word and figure limits. Subscription journals have these limits to ensure each published printed issue is not too large.</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7</a:t>
            </a:fld>
            <a:endParaRPr lang="en-GB"/>
          </a:p>
        </p:txBody>
      </p:sp>
    </p:spTree>
    <p:extLst>
      <p:ext uri="{BB962C8B-B14F-4D97-AF65-F5344CB8AC3E}">
        <p14:creationId xmlns:p14="http://schemas.microsoft.com/office/powerpoint/2010/main" val="2191900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However, not all open access</a:t>
            </a:r>
            <a:r>
              <a:rPr lang="en-US" baseline="0" dirty="0"/>
              <a:t> journals are good. There are some that promise quick and easy publication for a fee. Do not trust these journals!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How do you identify a trustworthy journal?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First, check the publisher. If it is from a reputable publisher, like Springer Nature, than you can be confident that it is a good journal.</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Also check the editorial board. They should have a list of international experts with some names that are familiar to you.</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You can also check where the journal is indexed. For example, is it listed in the Directory of Open Access Journals? If so, it’s likely a good journal. But also is it indexed in the databases that researchers in your field use to find articles, like Web of Science or Scopus? If not, even if it is published, no one will find it. Always ensure your journal is indexed properly.</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Look at recently published articles in the journal. Where are the authors from? Do you recognize the universities? Do you recognize the names? If so, you can have more confidence that others in your field are also publishing in this journal.</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Lastly, almost all open access journals only charge a fee after acceptance. If a journal asks for a submission or publication fee, you need to be careful.</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8</a:t>
            </a:fld>
            <a:endParaRPr lang="en-GB"/>
          </a:p>
        </p:txBody>
      </p:sp>
    </p:spTree>
    <p:extLst>
      <p:ext uri="{BB962C8B-B14F-4D97-AF65-F5344CB8AC3E}">
        <p14:creationId xmlns:p14="http://schemas.microsoft.com/office/powerpoint/2010/main" val="928342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a:t>An excellent and free resource available to authors is Think-Check-Submit.</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This website will help you check whether a journal is trustworthy and appropriate for your manuscript.</a:t>
            </a:r>
          </a:p>
          <a:p>
            <a:pPr marL="0" indent="0">
              <a:buFont typeface="Arial" panose="020B0604020202020204" pitchFamily="34" charset="0"/>
              <a:buNone/>
            </a:pPr>
            <a:r>
              <a:rPr lang="en-US" baseline="0" dirty="0"/>
              <a:t>Simple click on this link [‘Check’]</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9</a:t>
            </a:fld>
            <a:endParaRPr lang="en-GB"/>
          </a:p>
        </p:txBody>
      </p:sp>
    </p:spTree>
    <p:extLst>
      <p:ext uri="{BB962C8B-B14F-4D97-AF65-F5344CB8AC3E}">
        <p14:creationId xmlns:p14="http://schemas.microsoft.com/office/powerpoint/2010/main" val="2152942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And they will </a:t>
            </a:r>
            <a:r>
              <a:rPr lang="en-US" dirty="0" err="1"/>
              <a:t>giveyou</a:t>
            </a:r>
            <a:r>
              <a:rPr lang="en-US" dirty="0"/>
              <a:t> a nice check list that you can use.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Only if you can answer yes</a:t>
            </a:r>
            <a:r>
              <a:rPr lang="en-US" baseline="0" dirty="0"/>
              <a:t> to </a:t>
            </a:r>
            <a:r>
              <a:rPr lang="en-US" b="1" baseline="0" dirty="0"/>
              <a:t>all</a:t>
            </a:r>
            <a:r>
              <a:rPr lang="en-US" baseline="0" dirty="0"/>
              <a:t> of the questions should you feel comfortable submitting to the journal.</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So I strongly encourage you to use this free resource if you ever doubt a potential journal.</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10</a:t>
            </a:fld>
            <a:endParaRPr lang="en-GB"/>
          </a:p>
        </p:txBody>
      </p:sp>
    </p:spTree>
    <p:extLst>
      <p:ext uri="{BB962C8B-B14F-4D97-AF65-F5344CB8AC3E}">
        <p14:creationId xmlns:p14="http://schemas.microsoft.com/office/powerpoint/2010/main" val="3362629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However,</a:t>
            </a:r>
            <a:r>
              <a:rPr lang="en-US" baseline="0" dirty="0"/>
              <a:t> a key problem is that you have many journals to choose from! Luckily, there are free online databases you can use to help you find an appropriate journal. Springer has one called the Journal </a:t>
            </a:r>
            <a:r>
              <a:rPr lang="en-US" baseline="0" dirty="0" err="1"/>
              <a:t>Suggester</a:t>
            </a:r>
            <a:r>
              <a:rPr lang="en-US" baseline="0" dirty="0"/>
              <a:t>, which you can find at this URL. With the Journal </a:t>
            </a:r>
            <a:r>
              <a:rPr lang="en-US" baseline="0" dirty="0" err="1"/>
              <a:t>Suggester</a:t>
            </a:r>
            <a:r>
              <a:rPr lang="en-US" baseline="0" dirty="0"/>
              <a:t>, you can search through over 2500 journals in our portfolio to find one that may be appropriate for you manuscript.</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11</a:t>
            </a:fld>
            <a:endParaRPr lang="en-GB"/>
          </a:p>
        </p:txBody>
      </p:sp>
    </p:spTree>
    <p:extLst>
      <p:ext uri="{BB962C8B-B14F-4D97-AF65-F5344CB8AC3E}">
        <p14:creationId xmlns:p14="http://schemas.microsoft.com/office/powerpoint/2010/main" val="91297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So we have now</a:t>
            </a:r>
            <a:r>
              <a:rPr lang="en-US" baseline="0" dirty="0"/>
              <a:t> discussed how to choose an appropriate journal and how to logically organize your ideas in your manuscript.</a:t>
            </a:r>
          </a:p>
          <a:p>
            <a:endParaRPr lang="en-US" baseline="0" dirty="0"/>
          </a:p>
          <a:p>
            <a:r>
              <a:rPr lang="en-US" baseline="0" dirty="0"/>
              <a:t>Now you are ready to submit!</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12</a:t>
            </a:fld>
            <a:endParaRPr lang="en-GB"/>
          </a:p>
        </p:txBody>
      </p:sp>
    </p:spTree>
    <p:extLst>
      <p:ext uri="{BB962C8B-B14F-4D97-AF65-F5344CB8AC3E}">
        <p14:creationId xmlns:p14="http://schemas.microsoft.com/office/powerpoint/2010/main" val="4109262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4DCFDB-6F0D-4B43-BD19-CCF040FF7AB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21615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DCFDB-6F0D-4B43-BD19-CCF040FF7AB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516443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4DCFDB-6F0D-4B43-BD19-CCF040FF7AB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926828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4DCFDB-6F0D-4B43-BD19-CCF040FF7AB1}"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745043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4DCFDB-6F0D-4B43-BD19-CCF040FF7AB1}" type="datetimeFigureOut">
              <a:rPr lang="en-US" smtClean="0"/>
              <a:t>10/1/2019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545354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4DCFDB-6F0D-4B43-BD19-CCF040FF7AB1}" type="datetimeFigureOut">
              <a:rPr lang="en-US" smtClean="0"/>
              <a:t>10/1/2019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1334874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4DCFDB-6F0D-4B43-BD19-CCF040FF7AB1}" type="datetimeFigureOut">
              <a:rPr lang="en-US" smtClean="0"/>
              <a:t>10/1/2019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549900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4DCFDB-6F0D-4B43-BD19-CCF040FF7AB1}"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349966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4DCFDB-6F0D-4B43-BD19-CCF040FF7AB1}"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567978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DCFDB-6F0D-4B43-BD19-CCF040FF7AB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2064369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DCFDB-6F0D-4B43-BD19-CCF040FF7AB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4E2D4-9A52-4962-9996-A93412C783E5}" type="slidenum">
              <a:rPr lang="en-US" smtClean="0"/>
              <a:t>‹#›</a:t>
            </a:fld>
            <a:endParaRPr lang="en-US"/>
          </a:p>
        </p:txBody>
      </p:sp>
    </p:spTree>
    <p:extLst>
      <p:ext uri="{BB962C8B-B14F-4D97-AF65-F5344CB8AC3E}">
        <p14:creationId xmlns:p14="http://schemas.microsoft.com/office/powerpoint/2010/main" val="18809144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Section divider 8">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40CAC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a:p>
        </p:txBody>
      </p:sp>
      <p:sp>
        <p:nvSpPr>
          <p:cNvPr id="9" name="Isosceles Triangle 2"/>
          <p:cNvSpPr/>
          <p:nvPr userDrawn="1"/>
        </p:nvSpPr>
        <p:spPr>
          <a:xfrm rot="16200000">
            <a:off x="5465955" y="2641796"/>
            <a:ext cx="2824488" cy="4531602"/>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rgbClr val="66D4D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a:p>
        </p:txBody>
      </p:sp>
      <p:sp>
        <p:nvSpPr>
          <p:cNvPr id="4" name="Rectangle 3"/>
          <p:cNvSpPr/>
          <p:nvPr userDrawn="1"/>
        </p:nvSpPr>
        <p:spPr>
          <a:xfrm>
            <a:off x="492369" y="2"/>
            <a:ext cx="8650523"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00B8B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a:p>
        </p:txBody>
      </p:sp>
      <p:sp>
        <p:nvSpPr>
          <p:cNvPr id="13" name="Text Placeholder 10"/>
          <p:cNvSpPr>
            <a:spLocks noGrp="1"/>
          </p:cNvSpPr>
          <p:nvPr>
            <p:ph type="body" sz="quarter" idx="14" hasCustomPrompt="1"/>
          </p:nvPr>
        </p:nvSpPr>
        <p:spPr>
          <a:xfrm>
            <a:off x="762000" y="4570413"/>
            <a:ext cx="2086708" cy="819150"/>
          </a:xfrm>
        </p:spPr>
        <p:txBody>
          <a:bodyPr wrap="square" anchor="b">
            <a:noAutofit/>
          </a:bodyPr>
          <a:lstStyle>
            <a:lvl1pPr>
              <a:lnSpc>
                <a:spcPct val="100000"/>
              </a:lnSpc>
              <a:spcAft>
                <a:spcPts val="0"/>
              </a:spcAft>
              <a:defRPr sz="10800" b="1">
                <a:solidFill>
                  <a:schemeClr val="bg1"/>
                </a:solidFill>
              </a:defRPr>
            </a:lvl1pPr>
          </a:lstStyle>
          <a:p>
            <a:pPr lvl="0"/>
            <a:r>
              <a:rPr lang="en-US" dirty="0"/>
              <a:t>#.#</a:t>
            </a:r>
          </a:p>
        </p:txBody>
      </p:sp>
      <p:sp>
        <p:nvSpPr>
          <p:cNvPr id="16" name="Freeform 6"/>
          <p:cNvSpPr>
            <a:spLocks/>
          </p:cNvSpPr>
          <p:nvPr userDrawn="1"/>
        </p:nvSpPr>
        <p:spPr bwMode="auto">
          <a:xfrm>
            <a:off x="8367346" y="-1"/>
            <a:ext cx="320920"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a:solidFill>
                <a:schemeClr val="accent1"/>
              </a:solidFill>
            </a:endParaRPr>
          </a:p>
        </p:txBody>
      </p:sp>
      <p:sp>
        <p:nvSpPr>
          <p:cNvPr id="8" name="Title 7"/>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
        <p:nvSpPr>
          <p:cNvPr id="10" name="Rectangle 9"/>
          <p:cNvSpPr/>
          <p:nvPr userDrawn="1"/>
        </p:nvSpPr>
        <p:spPr>
          <a:xfrm>
            <a:off x="762000" y="6387327"/>
            <a:ext cx="1929522" cy="153888"/>
          </a:xfrm>
          <a:prstGeom prst="rect">
            <a:avLst/>
          </a:prstGeom>
        </p:spPr>
        <p:txBody>
          <a:bodyPr wrap="none" lIns="0" tIns="0" rIns="0" bIns="0">
            <a:noAutofit/>
          </a:bodyPr>
          <a:lstStyle/>
          <a:p>
            <a:r>
              <a:rPr lang="en-GB" sz="1000" dirty="0"/>
              <a:t>Name of the university</a:t>
            </a:r>
            <a:r>
              <a:rPr lang="en-GB" sz="1000" baseline="0" dirty="0"/>
              <a:t> / Date of workshop</a:t>
            </a:r>
            <a:endParaRPr lang="en-GB" sz="1000" dirty="0"/>
          </a:p>
        </p:txBody>
      </p:sp>
    </p:spTree>
    <p:extLst>
      <p:ext uri="{BB962C8B-B14F-4D97-AF65-F5344CB8AC3E}">
        <p14:creationId xmlns:p14="http://schemas.microsoft.com/office/powerpoint/2010/main" val="2704766900"/>
      </p:ext>
    </p:extLst>
  </p:cSld>
  <p:clrMapOvr>
    <a:masterClrMapping/>
  </p:clrMapOvr>
  <p:extLst mod="1">
    <p:ext uri="{DCECCB84-F9BA-43D5-87BE-67443E8EF086}">
      <p15:sldGuideLst xmlns="" xmlns:p15="http://schemas.microsoft.com/office/powerpoint/2012/main">
        <p15:guide id="1" pos="107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762000" y="1436689"/>
            <a:ext cx="7605347" cy="2283702"/>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1"/>
          <p:cNvSpPr>
            <a:spLocks noGrp="1"/>
          </p:cNvSpPr>
          <p:nvPr>
            <p:ph type="title"/>
          </p:nvPr>
        </p:nvSpPr>
        <p:spPr>
          <a:xfrm>
            <a:off x="762000" y="538163"/>
            <a:ext cx="7605347" cy="370558"/>
          </a:xfrm>
        </p:spPr>
        <p:txBody>
          <a:bodyPr/>
          <a:lstStyle/>
          <a:p>
            <a:r>
              <a:rPr lang="en-US"/>
              <a:t>Click to edit Master title style</a:t>
            </a:r>
            <a:endParaRPr lang="en-GB"/>
          </a:p>
        </p:txBody>
      </p:sp>
    </p:spTree>
    <p:extLst>
      <p:ext uri="{BB962C8B-B14F-4D97-AF65-F5344CB8AC3E}">
        <p14:creationId xmlns:p14="http://schemas.microsoft.com/office/powerpoint/2010/main" val="2500645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4DCFDB-6F0D-4B43-BD19-CCF040FF7AB1}" type="datetimeFigureOut">
              <a:rPr lang="en-US" smtClean="0"/>
              <a:t>10/1/2019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94E2D4-9A52-4962-9996-A93412C783E5}" type="slidenum">
              <a:rPr lang="en-US" smtClean="0"/>
              <a:t>‹#›</a:t>
            </a:fld>
            <a:endParaRPr lang="en-US"/>
          </a:p>
        </p:txBody>
      </p:sp>
    </p:spTree>
    <p:extLst>
      <p:ext uri="{BB962C8B-B14F-4D97-AF65-F5344CB8AC3E}">
        <p14:creationId xmlns:p14="http://schemas.microsoft.com/office/powerpoint/2010/main" val="1174330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1" y="1452562"/>
            <a:ext cx="7605347" cy="370558"/>
          </a:xfrm>
        </p:spPr>
        <p:txBody>
          <a:bodyPr>
            <a:normAutofit fontScale="90000"/>
          </a:bodyPr>
          <a:lstStyle/>
          <a:p>
            <a:r>
              <a:rPr lang="en-NZ" sz="4400" dirty="0"/>
              <a:t>Efficient Publication Strategy</a:t>
            </a:r>
            <a:endParaRPr lang="en-GB" sz="4400" dirty="0"/>
          </a:p>
        </p:txBody>
      </p:sp>
    </p:spTree>
    <p:extLst>
      <p:ext uri="{BB962C8B-B14F-4D97-AF65-F5344CB8AC3E}">
        <p14:creationId xmlns:p14="http://schemas.microsoft.com/office/powerpoint/2010/main" val="3072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Publication goals</a:t>
            </a:r>
          </a:p>
        </p:txBody>
      </p:sp>
      <p:sp>
        <p:nvSpPr>
          <p:cNvPr id="3" name="TextBox 2"/>
          <p:cNvSpPr txBox="1"/>
          <p:nvPr/>
        </p:nvSpPr>
        <p:spPr>
          <a:xfrm>
            <a:off x="1176566" y="1456580"/>
            <a:ext cx="6957114" cy="1130291"/>
          </a:xfrm>
          <a:prstGeom prst="rect">
            <a:avLst/>
          </a:prstGeom>
          <a:noFill/>
        </p:spPr>
        <p:txBody>
          <a:bodyPr wrap="square" lIns="72000" tIns="72000" rIns="72000" bIns="72000" rtlCol="0">
            <a:spAutoFit/>
          </a:bodyPr>
          <a:lstStyle/>
          <a:p>
            <a:r>
              <a:rPr lang="en-US" sz="3200" i="1" dirty="0">
                <a:solidFill>
                  <a:srgbClr val="C00000"/>
                </a:solidFill>
              </a:rPr>
              <a:t>Publish quickly and have impact in the field</a:t>
            </a:r>
          </a:p>
        </p:txBody>
      </p:sp>
      <p:sp>
        <p:nvSpPr>
          <p:cNvPr id="4" name="Rounded Rectangle 3"/>
          <p:cNvSpPr/>
          <p:nvPr/>
        </p:nvSpPr>
        <p:spPr>
          <a:xfrm>
            <a:off x="1823603" y="2694412"/>
            <a:ext cx="5482142" cy="9022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b="1" dirty="0"/>
              <a:t>Choose the most appropriate journal</a:t>
            </a:r>
          </a:p>
        </p:txBody>
      </p:sp>
      <p:sp>
        <p:nvSpPr>
          <p:cNvPr id="5" name="Rounded Rectangle 4"/>
          <p:cNvSpPr/>
          <p:nvPr/>
        </p:nvSpPr>
        <p:spPr>
          <a:xfrm>
            <a:off x="1823602" y="4340332"/>
            <a:ext cx="5482142" cy="902228"/>
          </a:xfrm>
          <a:prstGeom prst="roundRect">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b="1" dirty="0"/>
              <a:t>Communicate study’s relevance </a:t>
            </a:r>
          </a:p>
        </p:txBody>
      </p:sp>
    </p:spTree>
    <p:extLst>
      <p:ext uri="{BB962C8B-B14F-4D97-AF65-F5344CB8AC3E}">
        <p14:creationId xmlns:p14="http://schemas.microsoft.com/office/powerpoint/2010/main" val="210571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Choose the appropriate journal</a:t>
            </a:r>
          </a:p>
        </p:txBody>
      </p:sp>
      <p:sp>
        <p:nvSpPr>
          <p:cNvPr id="3" name="TextBox 2"/>
          <p:cNvSpPr txBox="1"/>
          <p:nvPr/>
        </p:nvSpPr>
        <p:spPr>
          <a:xfrm>
            <a:off x="591215" y="1399837"/>
            <a:ext cx="7946918" cy="1130291"/>
          </a:xfrm>
          <a:prstGeom prst="rect">
            <a:avLst/>
          </a:prstGeom>
          <a:noFill/>
        </p:spPr>
        <p:txBody>
          <a:bodyPr wrap="square" lIns="72000" tIns="72000" rIns="72000" bIns="72000" rtlCol="0">
            <a:spAutoFit/>
          </a:bodyPr>
          <a:lstStyle/>
          <a:p>
            <a:pPr algn="ctr"/>
            <a:r>
              <a:rPr lang="en-US" sz="3200" i="1" dirty="0">
                <a:solidFill>
                  <a:schemeClr val="tx1">
                    <a:lumMod val="75000"/>
                  </a:schemeClr>
                </a:solidFill>
              </a:rPr>
              <a:t>Is this the journal with the highest impact factor?</a:t>
            </a:r>
          </a:p>
        </p:txBody>
      </p:sp>
      <p:sp>
        <p:nvSpPr>
          <p:cNvPr id="8" name="TextBox 7"/>
          <p:cNvSpPr txBox="1"/>
          <p:nvPr/>
        </p:nvSpPr>
        <p:spPr>
          <a:xfrm>
            <a:off x="1596791" y="2523515"/>
            <a:ext cx="6181600" cy="976403"/>
          </a:xfrm>
          <a:prstGeom prst="rect">
            <a:avLst/>
          </a:prstGeom>
          <a:noFill/>
        </p:spPr>
        <p:txBody>
          <a:bodyPr wrap="square" lIns="72000" tIns="72000" rIns="72000" bIns="72000" rtlCol="0">
            <a:spAutoFit/>
          </a:bodyPr>
          <a:lstStyle/>
          <a:p>
            <a:pPr algn="ctr"/>
            <a:r>
              <a:rPr lang="en-US" sz="5400" i="1" dirty="0">
                <a:solidFill>
                  <a:schemeClr val="accent3"/>
                </a:solidFill>
              </a:rPr>
              <a:t>Not necessarily</a:t>
            </a:r>
          </a:p>
        </p:txBody>
      </p:sp>
      <p:sp>
        <p:nvSpPr>
          <p:cNvPr id="9" name="Rounded Rectangle 8"/>
          <p:cNvSpPr/>
          <p:nvPr/>
        </p:nvSpPr>
        <p:spPr>
          <a:xfrm>
            <a:off x="1007836" y="4140681"/>
            <a:ext cx="7359511" cy="1431985"/>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3200" dirty="0">
                <a:solidFill>
                  <a:schemeClr val="tx1">
                    <a:lumMod val="75000"/>
                  </a:schemeClr>
                </a:solidFill>
              </a:rPr>
              <a:t>It is the journal that will best reach your target audience to maximize </a:t>
            </a:r>
            <a:r>
              <a:rPr lang="en-US" sz="3200" b="1" i="1" dirty="0">
                <a:solidFill>
                  <a:schemeClr val="accent3"/>
                </a:solidFill>
              </a:rPr>
              <a:t>your impact </a:t>
            </a:r>
            <a:r>
              <a:rPr lang="en-US" sz="3200" dirty="0">
                <a:solidFill>
                  <a:schemeClr val="tx1">
                    <a:lumMod val="75000"/>
                  </a:schemeClr>
                </a:solidFill>
              </a:rPr>
              <a:t>in the field</a:t>
            </a:r>
          </a:p>
        </p:txBody>
      </p:sp>
    </p:spTree>
    <p:extLst>
      <p:ext uri="{BB962C8B-B14F-4D97-AF65-F5344CB8AC3E}">
        <p14:creationId xmlns:p14="http://schemas.microsoft.com/office/powerpoint/2010/main" val="3947567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Choose the appropriate journal</a:t>
            </a:r>
          </a:p>
        </p:txBody>
      </p:sp>
      <p:sp>
        <p:nvSpPr>
          <p:cNvPr id="3" name="TextBox 2"/>
          <p:cNvSpPr txBox="1"/>
          <p:nvPr/>
        </p:nvSpPr>
        <p:spPr>
          <a:xfrm>
            <a:off x="591215" y="1399837"/>
            <a:ext cx="7946918" cy="637849"/>
          </a:xfrm>
          <a:prstGeom prst="rect">
            <a:avLst/>
          </a:prstGeom>
          <a:noFill/>
        </p:spPr>
        <p:txBody>
          <a:bodyPr wrap="square" lIns="72000" tIns="72000" rIns="72000" bIns="72000" rtlCol="0">
            <a:spAutoFit/>
          </a:bodyPr>
          <a:lstStyle/>
          <a:p>
            <a:pPr algn="ctr"/>
            <a:r>
              <a:rPr lang="en-US" sz="3200" i="1" dirty="0">
                <a:solidFill>
                  <a:schemeClr val="accent3"/>
                </a:solidFill>
              </a:rPr>
              <a:t>Where are the findings relevant?</a:t>
            </a:r>
          </a:p>
        </p:txBody>
      </p:sp>
      <p:sp>
        <p:nvSpPr>
          <p:cNvPr id="4" name="Rounded Rectangle 3"/>
          <p:cNvSpPr/>
          <p:nvPr/>
        </p:nvSpPr>
        <p:spPr>
          <a:xfrm>
            <a:off x="1032737" y="2605179"/>
            <a:ext cx="2486840" cy="86264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3200" dirty="0"/>
              <a:t>Worldwide</a:t>
            </a:r>
          </a:p>
        </p:txBody>
      </p:sp>
      <p:sp>
        <p:nvSpPr>
          <p:cNvPr id="7" name="Rounded Rectangle 6"/>
          <p:cNvSpPr/>
          <p:nvPr/>
        </p:nvSpPr>
        <p:spPr>
          <a:xfrm>
            <a:off x="1032737" y="4327586"/>
            <a:ext cx="2486840" cy="862641"/>
          </a:xfrm>
          <a:prstGeom prst="roundRect">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3200" dirty="0"/>
              <a:t>Locally</a:t>
            </a:r>
          </a:p>
        </p:txBody>
      </p:sp>
      <p:sp>
        <p:nvSpPr>
          <p:cNvPr id="5" name="Rounded Rectangle 4"/>
          <p:cNvSpPr/>
          <p:nvPr/>
        </p:nvSpPr>
        <p:spPr>
          <a:xfrm>
            <a:off x="3885869" y="2605178"/>
            <a:ext cx="4045125" cy="862641"/>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2200" dirty="0">
                <a:solidFill>
                  <a:schemeClr val="tx1">
                    <a:lumMod val="75000"/>
                  </a:schemeClr>
                </a:solidFill>
              </a:rPr>
              <a:t>Choose an </a:t>
            </a:r>
            <a:r>
              <a:rPr lang="en-US" sz="2200" b="1" i="1" dirty="0">
                <a:solidFill>
                  <a:schemeClr val="accent3"/>
                </a:solidFill>
              </a:rPr>
              <a:t>international</a:t>
            </a:r>
            <a:r>
              <a:rPr lang="en-US" sz="2200" dirty="0">
                <a:solidFill>
                  <a:schemeClr val="tx1">
                    <a:lumMod val="75000"/>
                  </a:schemeClr>
                </a:solidFill>
              </a:rPr>
              <a:t> journal to reach a worldwide audience</a:t>
            </a:r>
          </a:p>
        </p:txBody>
      </p:sp>
      <p:sp>
        <p:nvSpPr>
          <p:cNvPr id="10" name="Rounded Rectangle 9"/>
          <p:cNvSpPr/>
          <p:nvPr/>
        </p:nvSpPr>
        <p:spPr>
          <a:xfrm>
            <a:off x="3885869" y="4327585"/>
            <a:ext cx="4045125" cy="862641"/>
          </a:xfrm>
          <a:prstGeom prst="roundRect">
            <a:avLst/>
          </a:prstGeom>
          <a:ln>
            <a:solidFill>
              <a:schemeClr val="accent2">
                <a:lumMod val="75000"/>
                <a:lumOff val="25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2400" dirty="0">
                <a:solidFill>
                  <a:schemeClr val="tx1">
                    <a:lumMod val="75000"/>
                  </a:schemeClr>
                </a:solidFill>
              </a:rPr>
              <a:t>Choose a </a:t>
            </a:r>
            <a:r>
              <a:rPr lang="en-US" sz="2400" b="1" i="1" dirty="0">
                <a:solidFill>
                  <a:schemeClr val="accent3"/>
                </a:solidFill>
              </a:rPr>
              <a:t>regional</a:t>
            </a:r>
            <a:r>
              <a:rPr lang="en-US" sz="2400" dirty="0">
                <a:solidFill>
                  <a:schemeClr val="tx1">
                    <a:lumMod val="75000"/>
                  </a:schemeClr>
                </a:solidFill>
              </a:rPr>
              <a:t> journal to reach a local audience</a:t>
            </a:r>
          </a:p>
        </p:txBody>
      </p:sp>
    </p:spTree>
    <p:extLst>
      <p:ext uri="{BB962C8B-B14F-4D97-AF65-F5344CB8AC3E}">
        <p14:creationId xmlns:p14="http://schemas.microsoft.com/office/powerpoint/2010/main" val="195863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5"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Choose the appropriate journal</a:t>
            </a:r>
          </a:p>
        </p:txBody>
      </p:sp>
      <p:sp>
        <p:nvSpPr>
          <p:cNvPr id="3" name="TextBox 2"/>
          <p:cNvSpPr txBox="1"/>
          <p:nvPr/>
        </p:nvSpPr>
        <p:spPr>
          <a:xfrm>
            <a:off x="591215" y="1399837"/>
            <a:ext cx="7946918" cy="637849"/>
          </a:xfrm>
          <a:prstGeom prst="rect">
            <a:avLst/>
          </a:prstGeom>
          <a:noFill/>
        </p:spPr>
        <p:txBody>
          <a:bodyPr wrap="square" lIns="72000" tIns="72000" rIns="72000" bIns="72000" rtlCol="0">
            <a:spAutoFit/>
          </a:bodyPr>
          <a:lstStyle/>
          <a:p>
            <a:pPr algn="ctr"/>
            <a:r>
              <a:rPr lang="en-US" sz="3200" i="1" dirty="0">
                <a:solidFill>
                  <a:schemeClr val="accent3"/>
                </a:solidFill>
              </a:rPr>
              <a:t>For whom are the findings relevant?</a:t>
            </a:r>
          </a:p>
        </p:txBody>
      </p:sp>
      <p:sp>
        <p:nvSpPr>
          <p:cNvPr id="4" name="Rounded Rectangle 3"/>
          <p:cNvSpPr/>
          <p:nvPr/>
        </p:nvSpPr>
        <p:spPr>
          <a:xfrm>
            <a:off x="984960" y="2605179"/>
            <a:ext cx="2486840" cy="86264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3200" dirty="0"/>
              <a:t>Your field only</a:t>
            </a:r>
          </a:p>
        </p:txBody>
      </p:sp>
      <p:sp>
        <p:nvSpPr>
          <p:cNvPr id="7" name="Rounded Rectangle 6"/>
          <p:cNvSpPr/>
          <p:nvPr/>
        </p:nvSpPr>
        <p:spPr>
          <a:xfrm>
            <a:off x="984960" y="4327586"/>
            <a:ext cx="2486840" cy="1124309"/>
          </a:xfrm>
          <a:prstGeom prst="roundRect">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3200" dirty="0"/>
              <a:t>Your and other fields</a:t>
            </a:r>
          </a:p>
        </p:txBody>
      </p:sp>
      <p:sp>
        <p:nvSpPr>
          <p:cNvPr id="5" name="Rounded Rectangle 4"/>
          <p:cNvSpPr/>
          <p:nvPr/>
        </p:nvSpPr>
        <p:spPr>
          <a:xfrm>
            <a:off x="3838091" y="2605178"/>
            <a:ext cx="4268084" cy="862641"/>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2400" dirty="0">
                <a:solidFill>
                  <a:schemeClr val="tx1">
                    <a:lumMod val="75000"/>
                  </a:schemeClr>
                </a:solidFill>
              </a:rPr>
              <a:t>Choose an </a:t>
            </a:r>
            <a:r>
              <a:rPr lang="en-US" sz="2400" b="1" i="1" dirty="0">
                <a:solidFill>
                  <a:schemeClr val="accent3"/>
                </a:solidFill>
              </a:rPr>
              <a:t>specialized</a:t>
            </a:r>
            <a:r>
              <a:rPr lang="en-US" sz="2400" dirty="0">
                <a:solidFill>
                  <a:schemeClr val="tx1">
                    <a:lumMod val="75000"/>
                  </a:schemeClr>
                </a:solidFill>
              </a:rPr>
              <a:t> journal to reach readers in your field</a:t>
            </a:r>
          </a:p>
        </p:txBody>
      </p:sp>
      <p:sp>
        <p:nvSpPr>
          <p:cNvPr id="10" name="Rounded Rectangle 9"/>
          <p:cNvSpPr/>
          <p:nvPr/>
        </p:nvSpPr>
        <p:spPr>
          <a:xfrm>
            <a:off x="3838091" y="4327584"/>
            <a:ext cx="4268084" cy="1124310"/>
          </a:xfrm>
          <a:prstGeom prst="roundRect">
            <a:avLst/>
          </a:prstGeom>
          <a:ln>
            <a:solidFill>
              <a:schemeClr val="accent2">
                <a:lumMod val="75000"/>
                <a:lumOff val="25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2400" dirty="0">
                <a:solidFill>
                  <a:schemeClr val="tx1">
                    <a:lumMod val="75000"/>
                  </a:schemeClr>
                </a:solidFill>
              </a:rPr>
              <a:t>Choose a </a:t>
            </a:r>
            <a:r>
              <a:rPr lang="en-US" sz="2400" b="1" i="1" dirty="0">
                <a:solidFill>
                  <a:schemeClr val="accent3"/>
                </a:solidFill>
              </a:rPr>
              <a:t>broad-focused</a:t>
            </a:r>
            <a:r>
              <a:rPr lang="en-US" sz="2400" dirty="0">
                <a:solidFill>
                  <a:schemeClr val="tx1">
                    <a:lumMod val="75000"/>
                  </a:schemeClr>
                </a:solidFill>
              </a:rPr>
              <a:t> journal to reach readers across disciplines</a:t>
            </a:r>
          </a:p>
        </p:txBody>
      </p:sp>
    </p:spTree>
    <p:extLst>
      <p:ext uri="{BB962C8B-B14F-4D97-AF65-F5344CB8AC3E}">
        <p14:creationId xmlns:p14="http://schemas.microsoft.com/office/powerpoint/2010/main" val="1435197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5"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Choose the appropriate journal</a:t>
            </a:r>
          </a:p>
        </p:txBody>
      </p:sp>
      <p:sp>
        <p:nvSpPr>
          <p:cNvPr id="3" name="TextBox 2"/>
          <p:cNvSpPr txBox="1"/>
          <p:nvPr/>
        </p:nvSpPr>
        <p:spPr>
          <a:xfrm>
            <a:off x="591215" y="1399837"/>
            <a:ext cx="7946918" cy="637849"/>
          </a:xfrm>
          <a:prstGeom prst="rect">
            <a:avLst/>
          </a:prstGeom>
          <a:noFill/>
        </p:spPr>
        <p:txBody>
          <a:bodyPr wrap="square" lIns="72000" tIns="72000" rIns="72000" bIns="72000" rtlCol="0">
            <a:spAutoFit/>
          </a:bodyPr>
          <a:lstStyle/>
          <a:p>
            <a:pPr algn="ctr"/>
            <a:r>
              <a:rPr lang="en-US" sz="3200" i="1" dirty="0">
                <a:solidFill>
                  <a:schemeClr val="accent3"/>
                </a:solidFill>
              </a:rPr>
              <a:t>How much accessibility do you need?</a:t>
            </a:r>
          </a:p>
        </p:txBody>
      </p:sp>
      <p:sp>
        <p:nvSpPr>
          <p:cNvPr id="4" name="Rounded Rectangle 3"/>
          <p:cNvSpPr/>
          <p:nvPr/>
        </p:nvSpPr>
        <p:spPr>
          <a:xfrm>
            <a:off x="984960" y="2605179"/>
            <a:ext cx="2486840" cy="86264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3200" dirty="0"/>
              <a:t>Subscription</a:t>
            </a:r>
          </a:p>
        </p:txBody>
      </p:sp>
      <p:sp>
        <p:nvSpPr>
          <p:cNvPr id="7" name="Rounded Rectangle 6"/>
          <p:cNvSpPr/>
          <p:nvPr/>
        </p:nvSpPr>
        <p:spPr>
          <a:xfrm>
            <a:off x="984959" y="4466070"/>
            <a:ext cx="2486840" cy="847338"/>
          </a:xfrm>
          <a:prstGeom prst="roundRect">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3200" dirty="0"/>
              <a:t>Open access</a:t>
            </a:r>
          </a:p>
        </p:txBody>
      </p:sp>
      <p:sp>
        <p:nvSpPr>
          <p:cNvPr id="5" name="Rounded Rectangle 4"/>
          <p:cNvSpPr/>
          <p:nvPr/>
        </p:nvSpPr>
        <p:spPr>
          <a:xfrm>
            <a:off x="3838091" y="2605178"/>
            <a:ext cx="4268084" cy="862641"/>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2400" dirty="0">
                <a:solidFill>
                  <a:schemeClr val="tx1">
                    <a:lumMod val="75000"/>
                  </a:schemeClr>
                </a:solidFill>
              </a:rPr>
              <a:t>Only academics with access to the journal can read your article</a:t>
            </a:r>
          </a:p>
        </p:txBody>
      </p:sp>
      <p:sp>
        <p:nvSpPr>
          <p:cNvPr id="10" name="Rounded Rectangle 9"/>
          <p:cNvSpPr/>
          <p:nvPr/>
        </p:nvSpPr>
        <p:spPr>
          <a:xfrm>
            <a:off x="3838091" y="4466070"/>
            <a:ext cx="4268084" cy="847338"/>
          </a:xfrm>
          <a:prstGeom prst="roundRect">
            <a:avLst/>
          </a:prstGeom>
          <a:ln>
            <a:solidFill>
              <a:schemeClr val="accent2">
                <a:lumMod val="75000"/>
                <a:lumOff val="25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2400" dirty="0">
                <a:solidFill>
                  <a:schemeClr val="tx1">
                    <a:lumMod val="75000"/>
                  </a:schemeClr>
                </a:solidFill>
              </a:rPr>
              <a:t>Freely available to everyone worldwide</a:t>
            </a:r>
          </a:p>
        </p:txBody>
      </p:sp>
    </p:spTree>
    <p:extLst>
      <p:ext uri="{BB962C8B-B14F-4D97-AF65-F5344CB8AC3E}">
        <p14:creationId xmlns:p14="http://schemas.microsoft.com/office/powerpoint/2010/main" val="362366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5"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Benefits of open access</a:t>
            </a:r>
          </a:p>
        </p:txBody>
      </p:sp>
      <p:sp>
        <p:nvSpPr>
          <p:cNvPr id="6" name="Rounded Rectangle 5"/>
          <p:cNvSpPr/>
          <p:nvPr/>
        </p:nvSpPr>
        <p:spPr>
          <a:xfrm>
            <a:off x="1268056" y="1380226"/>
            <a:ext cx="6593236" cy="4485736"/>
          </a:xfrm>
          <a:prstGeom prst="roundRect">
            <a:avLst>
              <a:gd name="adj" fmla="val 6909"/>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marL="342900" indent="-342900">
              <a:buClr>
                <a:schemeClr val="accent2"/>
              </a:buClr>
              <a:buFont typeface="Arial" panose="020B0604020202020204" pitchFamily="34" charset="0"/>
              <a:buChar char="•"/>
            </a:pPr>
            <a:r>
              <a:rPr lang="en-US" sz="2200" dirty="0">
                <a:solidFill>
                  <a:schemeClr val="tx1">
                    <a:lumMod val="75000"/>
                  </a:schemeClr>
                </a:solidFill>
              </a:rPr>
              <a:t>Fulfill funder or institutional </a:t>
            </a:r>
            <a:r>
              <a:rPr lang="en-US" sz="2200" b="1" i="1" dirty="0">
                <a:solidFill>
                  <a:schemeClr val="accent3"/>
                </a:solidFill>
              </a:rPr>
              <a:t>mandates</a:t>
            </a:r>
          </a:p>
          <a:p>
            <a:pPr marL="342900" indent="-342900">
              <a:buClr>
                <a:schemeClr val="accent2"/>
              </a:buClr>
              <a:buFont typeface="Arial" panose="020B0604020202020204" pitchFamily="34" charset="0"/>
              <a:buChar char="•"/>
            </a:pPr>
            <a:endParaRPr lang="en-US" sz="2200" dirty="0"/>
          </a:p>
          <a:p>
            <a:pPr marL="342900" indent="-342900">
              <a:buClr>
                <a:schemeClr val="accent2"/>
              </a:buClr>
              <a:buFont typeface="Arial" panose="020B0604020202020204" pitchFamily="34" charset="0"/>
              <a:buChar char="•"/>
            </a:pPr>
            <a:r>
              <a:rPr lang="en-US" sz="2200" dirty="0">
                <a:solidFill>
                  <a:schemeClr val="tx1">
                    <a:lumMod val="75000"/>
                  </a:schemeClr>
                </a:solidFill>
              </a:rPr>
              <a:t>Increase</a:t>
            </a:r>
            <a:r>
              <a:rPr lang="en-US" sz="2200" dirty="0"/>
              <a:t> </a:t>
            </a:r>
            <a:r>
              <a:rPr lang="en-US" sz="2200" b="1" i="1" dirty="0">
                <a:solidFill>
                  <a:schemeClr val="accent3"/>
                </a:solidFill>
              </a:rPr>
              <a:t>accessibility</a:t>
            </a:r>
            <a:r>
              <a:rPr lang="en-US" sz="2200" dirty="0"/>
              <a:t> </a:t>
            </a:r>
            <a:r>
              <a:rPr lang="en-US" sz="2200" dirty="0">
                <a:solidFill>
                  <a:schemeClr val="tx1">
                    <a:lumMod val="75000"/>
                  </a:schemeClr>
                </a:solidFill>
              </a:rPr>
              <a:t>to your findings worldwide</a:t>
            </a:r>
          </a:p>
          <a:p>
            <a:pPr marL="342900" indent="-342900">
              <a:buClr>
                <a:schemeClr val="accent2"/>
              </a:buClr>
              <a:buFont typeface="Arial" panose="020B0604020202020204" pitchFamily="34" charset="0"/>
              <a:buChar char="•"/>
            </a:pPr>
            <a:endParaRPr lang="en-US" sz="2200" dirty="0">
              <a:solidFill>
                <a:schemeClr val="tx1">
                  <a:lumMod val="75000"/>
                </a:schemeClr>
              </a:solidFill>
            </a:endParaRPr>
          </a:p>
          <a:p>
            <a:pPr marL="342900" indent="-342900">
              <a:buClr>
                <a:schemeClr val="accent2"/>
              </a:buClr>
              <a:buFont typeface="Arial" panose="020B0604020202020204" pitchFamily="34" charset="0"/>
              <a:buChar char="•"/>
            </a:pPr>
            <a:r>
              <a:rPr lang="en-US" sz="2200" dirty="0">
                <a:solidFill>
                  <a:schemeClr val="tx1">
                    <a:lumMod val="75000"/>
                  </a:schemeClr>
                </a:solidFill>
              </a:rPr>
              <a:t>Increase the number of </a:t>
            </a:r>
            <a:r>
              <a:rPr lang="en-US" sz="2200" b="1" i="1" dirty="0">
                <a:solidFill>
                  <a:schemeClr val="accent3"/>
                </a:solidFill>
              </a:rPr>
              <a:t>downloads</a:t>
            </a:r>
            <a:r>
              <a:rPr lang="en-US" sz="2200" dirty="0"/>
              <a:t> </a:t>
            </a:r>
            <a:r>
              <a:rPr lang="en-US" sz="2200" dirty="0">
                <a:solidFill>
                  <a:schemeClr val="tx1">
                    <a:lumMod val="75000"/>
                  </a:schemeClr>
                </a:solidFill>
              </a:rPr>
              <a:t>of your article</a:t>
            </a:r>
          </a:p>
          <a:p>
            <a:pPr marL="342900" indent="-342900">
              <a:buClr>
                <a:schemeClr val="accent2"/>
              </a:buClr>
              <a:buFont typeface="Arial" panose="020B0604020202020204" pitchFamily="34" charset="0"/>
              <a:buChar char="•"/>
            </a:pPr>
            <a:endParaRPr lang="en-US" sz="2200" dirty="0"/>
          </a:p>
          <a:p>
            <a:pPr marL="342900" indent="-342900">
              <a:buClr>
                <a:schemeClr val="accent2"/>
              </a:buClr>
              <a:buFont typeface="Arial" panose="020B0604020202020204" pitchFamily="34" charset="0"/>
              <a:buChar char="•"/>
            </a:pPr>
            <a:r>
              <a:rPr lang="en-US" sz="2200" dirty="0">
                <a:solidFill>
                  <a:schemeClr val="tx1">
                    <a:lumMod val="75000"/>
                  </a:schemeClr>
                </a:solidFill>
              </a:rPr>
              <a:t>Allows you to retain the </a:t>
            </a:r>
            <a:r>
              <a:rPr lang="en-US" sz="2200" b="1" i="1" dirty="0">
                <a:solidFill>
                  <a:schemeClr val="accent3"/>
                </a:solidFill>
              </a:rPr>
              <a:t>copyright</a:t>
            </a:r>
            <a:r>
              <a:rPr lang="en-US" sz="2200" dirty="0"/>
              <a:t> </a:t>
            </a:r>
            <a:r>
              <a:rPr lang="en-US" sz="2200" dirty="0">
                <a:solidFill>
                  <a:schemeClr val="tx1">
                    <a:lumMod val="75000"/>
                  </a:schemeClr>
                </a:solidFill>
              </a:rPr>
              <a:t>to your work</a:t>
            </a:r>
          </a:p>
          <a:p>
            <a:pPr marL="342900" indent="-342900">
              <a:buClr>
                <a:schemeClr val="accent2"/>
              </a:buClr>
              <a:buFont typeface="Arial" panose="020B0604020202020204" pitchFamily="34" charset="0"/>
              <a:buChar char="•"/>
            </a:pPr>
            <a:endParaRPr lang="en-US" sz="2200" dirty="0"/>
          </a:p>
          <a:p>
            <a:pPr marL="342900" indent="-342900">
              <a:buClr>
                <a:schemeClr val="accent2"/>
              </a:buClr>
              <a:buFont typeface="Arial" panose="020B0604020202020204" pitchFamily="34" charset="0"/>
              <a:buChar char="•"/>
            </a:pPr>
            <a:r>
              <a:rPr lang="en-US" sz="2200" dirty="0">
                <a:solidFill>
                  <a:schemeClr val="tx1">
                    <a:lumMod val="75000"/>
                  </a:schemeClr>
                </a:solidFill>
              </a:rPr>
              <a:t>Published</a:t>
            </a:r>
            <a:r>
              <a:rPr lang="en-US" sz="2200" dirty="0"/>
              <a:t> </a:t>
            </a:r>
            <a:r>
              <a:rPr lang="en-US" sz="2200" b="1" i="1" dirty="0">
                <a:solidFill>
                  <a:schemeClr val="accent3"/>
                </a:solidFill>
              </a:rPr>
              <a:t>quickly</a:t>
            </a:r>
            <a:r>
              <a:rPr lang="en-US" sz="2200" dirty="0"/>
              <a:t> </a:t>
            </a:r>
            <a:r>
              <a:rPr lang="en-US" sz="2200" dirty="0">
                <a:solidFill>
                  <a:schemeClr val="tx1">
                    <a:lumMod val="75000"/>
                  </a:schemeClr>
                </a:solidFill>
              </a:rPr>
              <a:t>online</a:t>
            </a:r>
          </a:p>
          <a:p>
            <a:pPr marL="342900" indent="-342900">
              <a:buClr>
                <a:schemeClr val="accent2"/>
              </a:buClr>
              <a:buFont typeface="Arial" panose="020B0604020202020204" pitchFamily="34" charset="0"/>
              <a:buChar char="•"/>
            </a:pPr>
            <a:endParaRPr lang="en-US" sz="2200" dirty="0"/>
          </a:p>
          <a:p>
            <a:pPr marL="342900" indent="-342900">
              <a:buClr>
                <a:schemeClr val="accent2"/>
              </a:buClr>
              <a:buFont typeface="Arial" panose="020B0604020202020204" pitchFamily="34" charset="0"/>
              <a:buChar char="•"/>
            </a:pPr>
            <a:r>
              <a:rPr lang="en-US" sz="2200" b="1" i="1" dirty="0">
                <a:solidFill>
                  <a:schemeClr val="accent3"/>
                </a:solidFill>
              </a:rPr>
              <a:t>Fewer restrictions </a:t>
            </a:r>
            <a:r>
              <a:rPr lang="en-US" sz="2200" dirty="0">
                <a:solidFill>
                  <a:schemeClr val="tx1">
                    <a:lumMod val="75000"/>
                  </a:schemeClr>
                </a:solidFill>
              </a:rPr>
              <a:t>on word and figure limits</a:t>
            </a:r>
          </a:p>
        </p:txBody>
      </p:sp>
    </p:spTree>
    <p:extLst>
      <p:ext uri="{BB962C8B-B14F-4D97-AF65-F5344CB8AC3E}">
        <p14:creationId xmlns:p14="http://schemas.microsoft.com/office/powerpoint/2010/main" val="1925446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fade">
                                      <p:cBhvr>
                                        <p:cTn id="25" dur="500"/>
                                        <p:tgtEl>
                                          <p:spTgt spid="6">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xEl>
                                              <p:pRg st="8" end="8"/>
                                            </p:txEl>
                                          </p:spTgt>
                                        </p:tgtEl>
                                        <p:attrNameLst>
                                          <p:attrName>style.visibility</p:attrName>
                                        </p:attrNameLst>
                                      </p:cBhvr>
                                      <p:to>
                                        <p:strVal val="visible"/>
                                      </p:to>
                                    </p:set>
                                    <p:animEffect transition="in" filter="fade">
                                      <p:cBhvr>
                                        <p:cTn id="30" dur="500"/>
                                        <p:tgtEl>
                                          <p:spTgt spid="6">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animEffect transition="in" filter="fade">
                                      <p:cBhvr>
                                        <p:cTn id="35"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200" dirty="0"/>
              <a:t>Not all open access journals are good</a:t>
            </a:r>
          </a:p>
        </p:txBody>
      </p:sp>
      <p:sp>
        <p:nvSpPr>
          <p:cNvPr id="4" name="TextBox 3"/>
          <p:cNvSpPr txBox="1"/>
          <p:nvPr/>
        </p:nvSpPr>
        <p:spPr>
          <a:xfrm>
            <a:off x="591215" y="1020703"/>
            <a:ext cx="7946918" cy="637849"/>
          </a:xfrm>
          <a:prstGeom prst="rect">
            <a:avLst/>
          </a:prstGeom>
          <a:noFill/>
        </p:spPr>
        <p:txBody>
          <a:bodyPr wrap="square" lIns="72000" tIns="72000" rIns="72000" bIns="72000" rtlCol="0">
            <a:spAutoFit/>
          </a:bodyPr>
          <a:lstStyle/>
          <a:p>
            <a:pPr algn="ctr"/>
            <a:r>
              <a:rPr lang="en-US" sz="3200" i="1" dirty="0">
                <a:solidFill>
                  <a:schemeClr val="accent3"/>
                </a:solidFill>
              </a:rPr>
              <a:t>How to identify a trustworthy journal?</a:t>
            </a:r>
          </a:p>
        </p:txBody>
      </p:sp>
      <p:sp>
        <p:nvSpPr>
          <p:cNvPr id="5" name="Rounded Rectangle 4"/>
          <p:cNvSpPr/>
          <p:nvPr/>
        </p:nvSpPr>
        <p:spPr>
          <a:xfrm>
            <a:off x="630986" y="1844824"/>
            <a:ext cx="2725226" cy="576064"/>
          </a:xfrm>
          <a:prstGeom prst="roundRect">
            <a:avLst/>
          </a:prstGeom>
          <a:solidFill>
            <a:srgbClr val="002143"/>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200" b="1" i="0" u="none" strike="noStrike" kern="0" cap="none" spc="0" normalizeH="0" baseline="0" noProof="0" dirty="0">
                <a:ln>
                  <a:noFill/>
                </a:ln>
                <a:solidFill>
                  <a:srgbClr val="FFFFFF"/>
                </a:solidFill>
                <a:effectLst/>
                <a:uLnTx/>
                <a:uFillTx/>
                <a:latin typeface="Calibri"/>
                <a:ea typeface="+mn-ea"/>
                <a:cs typeface="+mn-cs"/>
              </a:rPr>
              <a:t>Reputable publisher</a:t>
            </a:r>
            <a:endParaRPr kumimoji="1" lang="ja-JP" altLang="en-US" sz="2200" b="1" i="0" u="none" strike="noStrike" kern="0" cap="none" spc="0" normalizeH="0" baseline="0" noProof="0" dirty="0">
              <a:ln>
                <a:noFill/>
              </a:ln>
              <a:solidFill>
                <a:srgbClr val="FFFFFF"/>
              </a:solidFill>
              <a:effectLst/>
              <a:uLnTx/>
              <a:uFillTx/>
              <a:latin typeface="Calibri"/>
              <a:ea typeface="+mn-ea"/>
              <a:cs typeface="+mn-cs"/>
            </a:endParaRPr>
          </a:p>
        </p:txBody>
      </p:sp>
      <p:sp>
        <p:nvSpPr>
          <p:cNvPr id="7" name="Rounded Rectangle 6"/>
          <p:cNvSpPr/>
          <p:nvPr/>
        </p:nvSpPr>
        <p:spPr>
          <a:xfrm>
            <a:off x="3622087" y="1844824"/>
            <a:ext cx="4916045" cy="576064"/>
          </a:xfrm>
          <a:prstGeom prst="roundRect">
            <a:avLst/>
          </a:prstGeom>
          <a:solidFill>
            <a:srgbClr val="FFFFFF"/>
          </a:solidFill>
          <a:ln w="19050" cap="flat" cmpd="sng" algn="ctr">
            <a:solidFill>
              <a:srgbClr val="002143"/>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5F5F5F">
                    <a:lumMod val="75000"/>
                  </a:srgbClr>
                </a:solidFill>
                <a:effectLst/>
                <a:uLnTx/>
                <a:uFillTx/>
                <a:latin typeface="Calibri"/>
                <a:ea typeface="+mn-ea"/>
                <a:cs typeface="+mn-cs"/>
              </a:rPr>
              <a:t>Springer Nature, Elsevier, </a:t>
            </a:r>
            <a:r>
              <a:rPr kumimoji="1" lang="en-US" altLang="ja-JP" sz="2400" b="1" i="0" u="none" strike="noStrike" kern="0" cap="none" spc="0" normalizeH="0" baseline="0" noProof="0" dirty="0" err="1">
                <a:ln>
                  <a:noFill/>
                </a:ln>
                <a:solidFill>
                  <a:srgbClr val="5F5F5F">
                    <a:lumMod val="75000"/>
                  </a:srgbClr>
                </a:solidFill>
                <a:effectLst/>
                <a:uLnTx/>
                <a:uFillTx/>
                <a:latin typeface="Calibri"/>
                <a:ea typeface="+mn-ea"/>
                <a:cs typeface="+mn-cs"/>
              </a:rPr>
              <a:t>PLoS</a:t>
            </a:r>
            <a:r>
              <a:rPr kumimoji="1" lang="en-US" altLang="ja-JP" sz="2400" b="1" i="0" u="none" strike="noStrike" kern="0" cap="none" spc="0" normalizeH="0" baseline="0" noProof="0" dirty="0">
                <a:ln>
                  <a:noFill/>
                </a:ln>
                <a:solidFill>
                  <a:srgbClr val="5F5F5F">
                    <a:lumMod val="75000"/>
                  </a:srgbClr>
                </a:solidFill>
                <a:effectLst/>
                <a:uLnTx/>
                <a:uFillTx/>
                <a:latin typeface="Calibri"/>
                <a:ea typeface="+mn-ea"/>
                <a:cs typeface="+mn-cs"/>
              </a:rPr>
              <a:t>, etc.</a:t>
            </a:r>
            <a:endParaRPr kumimoji="1" lang="ja-JP" altLang="en-US" sz="2400" b="1" i="0" u="none" strike="noStrike" kern="0" cap="none" spc="0" normalizeH="0" baseline="0" noProof="0" dirty="0">
              <a:ln>
                <a:noFill/>
              </a:ln>
              <a:solidFill>
                <a:srgbClr val="5F5F5F">
                  <a:lumMod val="75000"/>
                </a:srgbClr>
              </a:solidFill>
              <a:effectLst/>
              <a:uLnTx/>
              <a:uFillTx/>
              <a:latin typeface="Calibri"/>
              <a:ea typeface="+mn-ea"/>
              <a:cs typeface="+mn-cs"/>
            </a:endParaRPr>
          </a:p>
        </p:txBody>
      </p:sp>
      <p:sp>
        <p:nvSpPr>
          <p:cNvPr id="8" name="Rounded Rectangle 7"/>
          <p:cNvSpPr/>
          <p:nvPr/>
        </p:nvSpPr>
        <p:spPr>
          <a:xfrm>
            <a:off x="630986" y="2744924"/>
            <a:ext cx="2725226" cy="576064"/>
          </a:xfrm>
          <a:prstGeom prst="roundRect">
            <a:avLst/>
          </a:prstGeom>
          <a:solidFill>
            <a:srgbClr val="00468A"/>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FFFFFF"/>
                </a:solidFill>
                <a:effectLst/>
                <a:uLnTx/>
                <a:uFillTx/>
                <a:latin typeface="Calibri"/>
                <a:ea typeface="+mn-ea"/>
                <a:cs typeface="+mn-cs"/>
              </a:rPr>
              <a:t>Editorial board</a:t>
            </a:r>
            <a:endParaRPr kumimoji="1" lang="ja-JP" altLang="en-US" sz="2400" b="1" i="0" u="none" strike="noStrike" kern="0" cap="none" spc="0" normalizeH="0" baseline="0" noProof="0" dirty="0">
              <a:ln>
                <a:noFill/>
              </a:ln>
              <a:solidFill>
                <a:srgbClr val="FFFFFF"/>
              </a:solidFill>
              <a:effectLst/>
              <a:uLnTx/>
              <a:uFillTx/>
              <a:latin typeface="Calibri"/>
              <a:ea typeface="+mn-ea"/>
              <a:cs typeface="+mn-cs"/>
            </a:endParaRPr>
          </a:p>
        </p:txBody>
      </p:sp>
      <p:sp>
        <p:nvSpPr>
          <p:cNvPr id="9" name="Rounded Rectangle 8"/>
          <p:cNvSpPr/>
          <p:nvPr/>
        </p:nvSpPr>
        <p:spPr>
          <a:xfrm>
            <a:off x="3622087" y="2744924"/>
            <a:ext cx="4916045" cy="576064"/>
          </a:xfrm>
          <a:prstGeom prst="roundRect">
            <a:avLst/>
          </a:prstGeom>
          <a:solidFill>
            <a:srgbClr val="FFFFFF"/>
          </a:solidFill>
          <a:ln w="19050" cap="flat" cmpd="sng" algn="ctr">
            <a:solidFill>
              <a:srgbClr val="00468A"/>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5F5F5F">
                    <a:lumMod val="75000"/>
                  </a:srgbClr>
                </a:solidFill>
                <a:effectLst/>
                <a:uLnTx/>
                <a:uFillTx/>
                <a:latin typeface="Calibri"/>
                <a:ea typeface="+mn-ea"/>
                <a:cs typeface="+mn-cs"/>
              </a:rPr>
              <a:t>International and familiar</a:t>
            </a:r>
            <a:endParaRPr kumimoji="1" lang="ja-JP" altLang="en-US" sz="2400" b="1" i="0" u="none" strike="noStrike" kern="0" cap="none" spc="0" normalizeH="0" baseline="0" noProof="0" dirty="0">
              <a:ln>
                <a:noFill/>
              </a:ln>
              <a:solidFill>
                <a:srgbClr val="5F5F5F">
                  <a:lumMod val="75000"/>
                </a:srgbClr>
              </a:solidFill>
              <a:effectLst/>
              <a:uLnTx/>
              <a:uFillTx/>
              <a:latin typeface="Calibri"/>
              <a:ea typeface="+mn-ea"/>
              <a:cs typeface="+mn-cs"/>
            </a:endParaRPr>
          </a:p>
        </p:txBody>
      </p:sp>
      <p:sp>
        <p:nvSpPr>
          <p:cNvPr id="10" name="Rounded Rectangle 9"/>
          <p:cNvSpPr/>
          <p:nvPr/>
        </p:nvSpPr>
        <p:spPr>
          <a:xfrm>
            <a:off x="630986" y="3645024"/>
            <a:ext cx="2725226" cy="576064"/>
          </a:xfrm>
          <a:prstGeom prst="roundRect">
            <a:avLst/>
          </a:prstGeom>
          <a:solidFill>
            <a:srgbClr val="0176C3"/>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FFFFFF"/>
                </a:solidFill>
                <a:effectLst/>
                <a:uLnTx/>
                <a:uFillTx/>
                <a:latin typeface="Calibri"/>
                <a:ea typeface="+mn-ea"/>
                <a:cs typeface="+mn-cs"/>
              </a:rPr>
              <a:t>Indexed</a:t>
            </a:r>
            <a:endParaRPr kumimoji="1" lang="ja-JP" altLang="en-US" sz="2400" b="1" i="0" u="none" strike="noStrike" kern="0" cap="none" spc="0" normalizeH="0" baseline="0" noProof="0" dirty="0">
              <a:ln>
                <a:noFill/>
              </a:ln>
              <a:solidFill>
                <a:srgbClr val="FFFFFF"/>
              </a:solidFill>
              <a:effectLst/>
              <a:uLnTx/>
              <a:uFillTx/>
              <a:latin typeface="Calibri"/>
              <a:ea typeface="+mn-ea"/>
              <a:cs typeface="+mn-cs"/>
            </a:endParaRPr>
          </a:p>
        </p:txBody>
      </p:sp>
      <p:sp>
        <p:nvSpPr>
          <p:cNvPr id="11" name="Rounded Rectangle 10"/>
          <p:cNvSpPr/>
          <p:nvPr/>
        </p:nvSpPr>
        <p:spPr>
          <a:xfrm>
            <a:off x="3622087" y="3645024"/>
            <a:ext cx="4916045" cy="576064"/>
          </a:xfrm>
          <a:prstGeom prst="roundRect">
            <a:avLst/>
          </a:prstGeom>
          <a:solidFill>
            <a:srgbClr val="FFFFFF"/>
          </a:solidFill>
          <a:ln w="19050" cap="flat" cmpd="sng" algn="ctr">
            <a:solidFill>
              <a:srgbClr val="0176C3"/>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5F5F5F">
                    <a:lumMod val="75000"/>
                  </a:srgbClr>
                </a:solidFill>
                <a:effectLst/>
                <a:uLnTx/>
                <a:uFillTx/>
                <a:latin typeface="Calibri"/>
                <a:ea typeface="+mn-ea"/>
                <a:cs typeface="+mn-cs"/>
              </a:rPr>
              <a:t>Indexed by common databases</a:t>
            </a:r>
            <a:endParaRPr kumimoji="1" lang="ja-JP" altLang="en-US" sz="2400" b="1" i="0" u="none" strike="noStrike" kern="0" cap="none" spc="0" normalizeH="0" baseline="0" noProof="0" dirty="0">
              <a:ln>
                <a:noFill/>
              </a:ln>
              <a:solidFill>
                <a:srgbClr val="5F5F5F">
                  <a:lumMod val="75000"/>
                </a:srgbClr>
              </a:solidFill>
              <a:effectLst/>
              <a:uLnTx/>
              <a:uFillTx/>
              <a:latin typeface="Calibri"/>
              <a:ea typeface="+mn-ea"/>
              <a:cs typeface="+mn-cs"/>
            </a:endParaRPr>
          </a:p>
        </p:txBody>
      </p:sp>
      <p:sp>
        <p:nvSpPr>
          <p:cNvPr id="12" name="Rounded Rectangle 11"/>
          <p:cNvSpPr/>
          <p:nvPr/>
        </p:nvSpPr>
        <p:spPr>
          <a:xfrm>
            <a:off x="638090" y="4545124"/>
            <a:ext cx="2725226" cy="576064"/>
          </a:xfrm>
          <a:prstGeom prst="roundRect">
            <a:avLst/>
          </a:prstGeom>
          <a:solidFill>
            <a:srgbClr val="00468A"/>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FFFFFF"/>
                </a:solidFill>
                <a:effectLst/>
                <a:uLnTx/>
                <a:uFillTx/>
                <a:latin typeface="Calibri"/>
                <a:ea typeface="+mn-ea"/>
                <a:cs typeface="+mn-cs"/>
              </a:rPr>
              <a:t>Authors</a:t>
            </a:r>
            <a:endParaRPr kumimoji="1" lang="ja-JP" altLang="en-US" sz="2400" b="1" i="0" u="none" strike="noStrike" kern="0" cap="none" spc="0" normalizeH="0" baseline="0" noProof="0" dirty="0">
              <a:ln>
                <a:noFill/>
              </a:ln>
              <a:solidFill>
                <a:srgbClr val="FFFFFF"/>
              </a:solidFill>
              <a:effectLst/>
              <a:uLnTx/>
              <a:uFillTx/>
              <a:latin typeface="Calibri"/>
              <a:ea typeface="+mn-ea"/>
              <a:cs typeface="+mn-cs"/>
            </a:endParaRPr>
          </a:p>
        </p:txBody>
      </p:sp>
      <p:sp>
        <p:nvSpPr>
          <p:cNvPr id="13" name="Rounded Rectangle 12"/>
          <p:cNvSpPr/>
          <p:nvPr/>
        </p:nvSpPr>
        <p:spPr>
          <a:xfrm>
            <a:off x="3629191" y="4545124"/>
            <a:ext cx="4916045" cy="576064"/>
          </a:xfrm>
          <a:prstGeom prst="roundRect">
            <a:avLst/>
          </a:prstGeom>
          <a:solidFill>
            <a:srgbClr val="FFFFFF"/>
          </a:solidFill>
          <a:ln w="19050" cap="flat" cmpd="sng" algn="ctr">
            <a:solidFill>
              <a:srgbClr val="00468A"/>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5F5F5F">
                    <a:lumMod val="75000"/>
                  </a:srgbClr>
                </a:solidFill>
                <a:effectLst/>
                <a:uLnTx/>
                <a:uFillTx/>
                <a:latin typeface="Calibri"/>
                <a:ea typeface="+mn-ea"/>
                <a:cs typeface="+mn-cs"/>
              </a:rPr>
              <a:t>Do you recognize the authors?</a:t>
            </a:r>
            <a:endParaRPr kumimoji="1" lang="ja-JP" altLang="en-US" sz="2400" b="1" i="0" u="none" strike="noStrike" kern="0" cap="none" spc="0" normalizeH="0" baseline="0" noProof="0" dirty="0">
              <a:ln>
                <a:noFill/>
              </a:ln>
              <a:solidFill>
                <a:srgbClr val="5F5F5F">
                  <a:lumMod val="75000"/>
                </a:srgbClr>
              </a:solidFill>
              <a:effectLst/>
              <a:uLnTx/>
              <a:uFillTx/>
              <a:latin typeface="Calibri"/>
              <a:ea typeface="+mn-ea"/>
              <a:cs typeface="+mn-cs"/>
            </a:endParaRPr>
          </a:p>
        </p:txBody>
      </p:sp>
      <p:sp>
        <p:nvSpPr>
          <p:cNvPr id="14" name="Rounded Rectangle 13"/>
          <p:cNvSpPr/>
          <p:nvPr/>
        </p:nvSpPr>
        <p:spPr>
          <a:xfrm>
            <a:off x="630986" y="5445224"/>
            <a:ext cx="2725226" cy="576064"/>
          </a:xfrm>
          <a:prstGeom prst="roundRect">
            <a:avLst/>
          </a:prstGeom>
          <a:solidFill>
            <a:srgbClr val="002143"/>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FFFFFF"/>
                </a:solidFill>
                <a:effectLst/>
                <a:uLnTx/>
                <a:uFillTx/>
                <a:latin typeface="Calibri"/>
                <a:ea typeface="+mn-ea"/>
                <a:cs typeface="+mn-cs"/>
              </a:rPr>
              <a:t>Fees</a:t>
            </a:r>
            <a:endParaRPr kumimoji="1" lang="ja-JP" altLang="en-US" sz="2400" b="1" i="0" u="none" strike="noStrike" kern="0" cap="none" spc="0" normalizeH="0" baseline="0" noProof="0" dirty="0">
              <a:ln>
                <a:noFill/>
              </a:ln>
              <a:solidFill>
                <a:srgbClr val="FFFFFF"/>
              </a:solidFill>
              <a:effectLst/>
              <a:uLnTx/>
              <a:uFillTx/>
              <a:latin typeface="Calibri"/>
              <a:ea typeface="+mn-ea"/>
              <a:cs typeface="+mn-cs"/>
            </a:endParaRPr>
          </a:p>
        </p:txBody>
      </p:sp>
      <p:sp>
        <p:nvSpPr>
          <p:cNvPr id="15" name="Rounded Rectangle 14"/>
          <p:cNvSpPr/>
          <p:nvPr/>
        </p:nvSpPr>
        <p:spPr>
          <a:xfrm>
            <a:off x="3622087" y="5445224"/>
            <a:ext cx="4916045" cy="576064"/>
          </a:xfrm>
          <a:prstGeom prst="roundRect">
            <a:avLst/>
          </a:prstGeom>
          <a:solidFill>
            <a:srgbClr val="FFFFFF"/>
          </a:solidFill>
          <a:ln w="19050" cap="flat" cmpd="sng" algn="ctr">
            <a:solidFill>
              <a:srgbClr val="002143"/>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1" lang="en-US" altLang="ja-JP" sz="2400" b="1" i="0" u="none" strike="noStrike" kern="0" cap="none" spc="0" normalizeH="0" baseline="0" noProof="0" dirty="0">
                <a:ln>
                  <a:noFill/>
                </a:ln>
                <a:solidFill>
                  <a:srgbClr val="5F5F5F">
                    <a:lumMod val="75000"/>
                  </a:srgbClr>
                </a:solidFill>
                <a:effectLst/>
                <a:uLnTx/>
                <a:uFillTx/>
                <a:latin typeface="Calibri"/>
                <a:ea typeface="+mn-ea"/>
                <a:cs typeface="+mn-cs"/>
              </a:rPr>
              <a:t>Only paid </a:t>
            </a:r>
            <a:r>
              <a:rPr kumimoji="1" lang="en-US" altLang="ja-JP" sz="2400" b="1" i="1" u="sng" strike="noStrike" kern="0" cap="none" spc="0" normalizeH="0" baseline="0" noProof="0" dirty="0">
                <a:ln>
                  <a:noFill/>
                </a:ln>
                <a:solidFill>
                  <a:srgbClr val="5F5F5F">
                    <a:lumMod val="75000"/>
                  </a:srgbClr>
                </a:solidFill>
                <a:effectLst/>
                <a:uLnTx/>
                <a:uFillTx/>
                <a:latin typeface="Calibri"/>
                <a:ea typeface="+mn-ea"/>
                <a:cs typeface="+mn-cs"/>
              </a:rPr>
              <a:t>after</a:t>
            </a:r>
            <a:r>
              <a:rPr kumimoji="1" lang="en-US" altLang="ja-JP" sz="2400" b="1" i="0" u="none" strike="noStrike" kern="0" cap="none" spc="0" normalizeH="0" baseline="0" noProof="0" dirty="0">
                <a:ln>
                  <a:noFill/>
                </a:ln>
                <a:solidFill>
                  <a:srgbClr val="5F5F5F">
                    <a:lumMod val="75000"/>
                  </a:srgbClr>
                </a:solidFill>
                <a:effectLst/>
                <a:uLnTx/>
                <a:uFillTx/>
                <a:latin typeface="Calibri"/>
                <a:ea typeface="+mn-ea"/>
                <a:cs typeface="+mn-cs"/>
              </a:rPr>
              <a:t> acceptance</a:t>
            </a:r>
            <a:endParaRPr kumimoji="1" lang="ja-JP" altLang="en-US" sz="2400" b="1" i="0" u="none" strike="noStrike" kern="0" cap="none" spc="0" normalizeH="0" baseline="0" noProof="0" dirty="0">
              <a:ln>
                <a:noFill/>
              </a:ln>
              <a:solidFill>
                <a:srgbClr val="5F5F5F">
                  <a:lumMod val="75000"/>
                </a:srgbClr>
              </a:solidFill>
              <a:effectLst/>
              <a:uLnTx/>
              <a:uFillTx/>
              <a:latin typeface="Calibri"/>
              <a:ea typeface="+mn-ea"/>
              <a:cs typeface="+mn-cs"/>
            </a:endParaRPr>
          </a:p>
        </p:txBody>
      </p:sp>
    </p:spTree>
    <p:extLst>
      <p:ext uri="{BB962C8B-B14F-4D97-AF65-F5344CB8AC3E}">
        <p14:creationId xmlns:p14="http://schemas.microsoft.com/office/powerpoint/2010/main" val="3983484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8164"/>
            <a:ext cx="8152113" cy="482539"/>
          </a:xfrm>
        </p:spPr>
        <p:txBody>
          <a:bodyPr>
            <a:normAutofit fontScale="90000"/>
          </a:bodyPr>
          <a:lstStyle/>
          <a:p>
            <a:r>
              <a:rPr lang="en-US" sz="3200" dirty="0"/>
              <a:t>Think – Check – Submit </a:t>
            </a:r>
            <a:r>
              <a:rPr lang="en-US" sz="2800" b="0" dirty="0"/>
              <a:t>(www.thinkchecksubmit.org) </a:t>
            </a:r>
            <a:endParaRPr lang="en-GB" sz="2800" b="0" dirty="0"/>
          </a:p>
        </p:txBody>
      </p:sp>
      <p:pic>
        <p:nvPicPr>
          <p:cNvPr id="16" name="Picture 15"/>
          <p:cNvPicPr>
            <a:picLocks noChangeAspect="1"/>
          </p:cNvPicPr>
          <p:nvPr/>
        </p:nvPicPr>
        <p:blipFill>
          <a:blip r:embed="rId3"/>
          <a:stretch>
            <a:fillRect/>
          </a:stretch>
        </p:blipFill>
        <p:spPr>
          <a:xfrm>
            <a:off x="2015362" y="1154515"/>
            <a:ext cx="5480697" cy="4962269"/>
          </a:xfrm>
          <a:prstGeom prst="rect">
            <a:avLst/>
          </a:prstGeom>
          <a:ln>
            <a:noFill/>
          </a:ln>
          <a:effectLst>
            <a:outerShdw blurRad="292100" dist="139700" dir="2700000" algn="tl" rotWithShape="0">
              <a:srgbClr val="333333">
                <a:alpha val="65000"/>
              </a:srgbClr>
            </a:outerShdw>
          </a:effectLst>
        </p:spPr>
      </p:pic>
      <p:pic>
        <p:nvPicPr>
          <p:cNvPr id="17" name="Picture 16"/>
          <p:cNvPicPr>
            <a:picLocks noChangeAspect="1"/>
          </p:cNvPicPr>
          <p:nvPr/>
        </p:nvPicPr>
        <p:blipFill>
          <a:blip r:embed="rId4"/>
          <a:stretch>
            <a:fillRect/>
          </a:stretch>
        </p:blipFill>
        <p:spPr>
          <a:xfrm>
            <a:off x="1307785" y="3700770"/>
            <a:ext cx="3763108" cy="1676400"/>
          </a:xfrm>
          <a:prstGeom prst="rect">
            <a:avLst/>
          </a:prstGeom>
          <a:effectLst>
            <a:glow rad="228600">
              <a:srgbClr val="EE7D11">
                <a:satMod val="175000"/>
                <a:alpha val="40000"/>
              </a:srgbClr>
            </a:glow>
          </a:effectLst>
        </p:spPr>
      </p:pic>
    </p:spTree>
    <p:extLst>
      <p:ext uri="{BB962C8B-B14F-4D97-AF65-F5344CB8AC3E}">
        <p14:creationId xmlns:p14="http://schemas.microsoft.com/office/powerpoint/2010/main" val="359649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8164"/>
            <a:ext cx="8152113" cy="482539"/>
          </a:xfrm>
        </p:spPr>
        <p:txBody>
          <a:bodyPr>
            <a:normAutofit fontScale="90000"/>
          </a:bodyPr>
          <a:lstStyle/>
          <a:p>
            <a:r>
              <a:rPr lang="en-US" sz="3200" dirty="0"/>
              <a:t>Think – Check – Submit </a:t>
            </a:r>
            <a:r>
              <a:rPr lang="en-US" sz="2800" b="0" dirty="0"/>
              <a:t>(www.thinkchecksubmit.org) </a:t>
            </a:r>
            <a:endParaRPr lang="en-GB" sz="2800" b="0" dirty="0"/>
          </a:p>
        </p:txBody>
      </p:sp>
      <p:pic>
        <p:nvPicPr>
          <p:cNvPr id="5" name="Picture 4"/>
          <p:cNvPicPr>
            <a:picLocks noChangeAspect="1"/>
          </p:cNvPicPr>
          <p:nvPr/>
        </p:nvPicPr>
        <p:blipFill>
          <a:blip r:embed="rId3"/>
          <a:stretch>
            <a:fillRect/>
          </a:stretch>
        </p:blipFill>
        <p:spPr>
          <a:xfrm>
            <a:off x="1205610" y="1403183"/>
            <a:ext cx="3073536" cy="4529266"/>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4780596" y="2535814"/>
            <a:ext cx="3406608" cy="2250300"/>
          </a:xfrm>
          <a:prstGeom prst="rect">
            <a:avLst/>
          </a:prstGeom>
          <a:noFill/>
        </p:spPr>
        <p:txBody>
          <a:bodyPr wrap="square" lIns="0" tIns="0" rIns="0" bIns="0" rtlCol="0">
            <a:noAutofit/>
          </a:bodyPr>
          <a:lstStyle/>
          <a:p>
            <a:pPr defTabSz="914400" eaLnBrk="0" fontAlgn="base" hangingPunct="0">
              <a:spcBef>
                <a:spcPts val="900"/>
              </a:spcBef>
              <a:spcAft>
                <a:spcPct val="0"/>
              </a:spcAft>
              <a:buClr>
                <a:srgbClr val="0176C3"/>
              </a:buClr>
              <a:buSzPct val="100000"/>
            </a:pPr>
            <a:r>
              <a:rPr lang="en-US" sz="3600" dirty="0">
                <a:solidFill>
                  <a:srgbClr val="EDEDED">
                    <a:lumMod val="25000"/>
                  </a:srgbClr>
                </a:solidFill>
                <a:ea typeface="ＭＳ Ｐゴシック" charset="0"/>
              </a:rPr>
              <a:t>Only submit to a journal if you can answer </a:t>
            </a:r>
            <a:r>
              <a:rPr lang="en-US" sz="3600" b="1" i="1" dirty="0">
                <a:solidFill>
                  <a:srgbClr val="C00000"/>
                </a:solidFill>
                <a:ea typeface="ＭＳ Ｐゴシック" charset="0"/>
              </a:rPr>
              <a:t>yes</a:t>
            </a:r>
            <a:r>
              <a:rPr lang="en-US" sz="3600" dirty="0">
                <a:solidFill>
                  <a:srgbClr val="C00000"/>
                </a:solidFill>
                <a:ea typeface="ＭＳ Ｐゴシック" charset="0"/>
              </a:rPr>
              <a:t> </a:t>
            </a:r>
            <a:r>
              <a:rPr lang="en-US" sz="3600" dirty="0">
                <a:solidFill>
                  <a:srgbClr val="EDEDED">
                    <a:lumMod val="25000"/>
                  </a:srgbClr>
                </a:solidFill>
                <a:ea typeface="ＭＳ Ｐゴシック" charset="0"/>
              </a:rPr>
              <a:t>to all of these questions!</a:t>
            </a:r>
          </a:p>
        </p:txBody>
      </p:sp>
    </p:spTree>
    <p:extLst>
      <p:ext uri="{BB962C8B-B14F-4D97-AF65-F5344CB8AC3E}">
        <p14:creationId xmlns:p14="http://schemas.microsoft.com/office/powerpoint/2010/main" val="48373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8164"/>
            <a:ext cx="8152113" cy="482539"/>
          </a:xfrm>
        </p:spPr>
        <p:txBody>
          <a:bodyPr>
            <a:normAutofit fontScale="90000"/>
          </a:bodyPr>
          <a:lstStyle/>
          <a:p>
            <a:r>
              <a:rPr lang="en-US" sz="3200" dirty="0"/>
              <a:t>Need help finding a journal?</a:t>
            </a:r>
            <a:endParaRPr lang="en-GB" sz="2800" b="0" dirty="0"/>
          </a:p>
        </p:txBody>
      </p:sp>
      <p:sp>
        <p:nvSpPr>
          <p:cNvPr id="7" name="TextBox 6"/>
          <p:cNvSpPr txBox="1"/>
          <p:nvPr/>
        </p:nvSpPr>
        <p:spPr>
          <a:xfrm>
            <a:off x="814271" y="1049430"/>
            <a:ext cx="7513698" cy="576293"/>
          </a:xfrm>
          <a:prstGeom prst="rect">
            <a:avLst/>
          </a:prstGeom>
          <a:noFill/>
        </p:spPr>
        <p:txBody>
          <a:bodyPr wrap="square" lIns="72000" tIns="72000" rIns="72000" bIns="72000" rtlCol="0">
            <a:spAutoFit/>
          </a:bodyPr>
          <a:lstStyle/>
          <a:p>
            <a:pPr algn="ctr"/>
            <a:r>
              <a:rPr lang="en-US" sz="2800" i="1" dirty="0">
                <a:solidFill>
                  <a:schemeClr val="accent3"/>
                </a:solidFill>
              </a:rPr>
              <a:t>Springer Journal </a:t>
            </a:r>
            <a:r>
              <a:rPr lang="en-US" sz="2800" i="1" dirty="0" err="1">
                <a:solidFill>
                  <a:schemeClr val="accent3"/>
                </a:solidFill>
              </a:rPr>
              <a:t>Suggester</a:t>
            </a:r>
            <a:endParaRPr lang="en-US" sz="2800" i="1" dirty="0">
              <a:solidFill>
                <a:schemeClr val="accent3"/>
              </a:solidFill>
            </a:endParaRPr>
          </a:p>
        </p:txBody>
      </p:sp>
      <p:pic>
        <p:nvPicPr>
          <p:cNvPr id="3" name="Picture 2"/>
          <p:cNvPicPr>
            <a:picLocks noChangeAspect="1"/>
          </p:cNvPicPr>
          <p:nvPr/>
        </p:nvPicPr>
        <p:blipFill>
          <a:blip r:embed="rId3"/>
          <a:stretch>
            <a:fillRect/>
          </a:stretch>
        </p:blipFill>
        <p:spPr>
          <a:xfrm>
            <a:off x="993602" y="1640515"/>
            <a:ext cx="7155036" cy="4439986"/>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2758948" y="1640515"/>
            <a:ext cx="3716390" cy="391628"/>
          </a:xfrm>
          <a:prstGeom prst="rect">
            <a:avLst/>
          </a:prstGeom>
          <a:noFill/>
        </p:spPr>
        <p:txBody>
          <a:bodyPr wrap="square" lIns="72000" tIns="72000" rIns="72000" bIns="72000" rtlCol="0">
            <a:spAutoFit/>
          </a:bodyPr>
          <a:lstStyle/>
          <a:p>
            <a:pPr algn="ctr"/>
            <a:r>
              <a:rPr lang="en-US" sz="1600" dirty="0">
                <a:solidFill>
                  <a:srgbClr val="6381A8"/>
                </a:solidFill>
              </a:rPr>
              <a:t>journalsuggester.springer.com</a:t>
            </a:r>
          </a:p>
        </p:txBody>
      </p:sp>
    </p:spTree>
    <p:extLst>
      <p:ext uri="{BB962C8B-B14F-4D97-AF65-F5344CB8AC3E}">
        <p14:creationId xmlns:p14="http://schemas.microsoft.com/office/powerpoint/2010/main" val="249225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67143" y="2646603"/>
            <a:ext cx="6248079" cy="1890252"/>
          </a:xfrm>
          <a:prstGeom prst="rect">
            <a:avLst/>
          </a:prstGeom>
          <a:solidFill>
            <a:srgbClr val="FFFFFF"/>
          </a:solidFill>
          <a:ln w="3175" cap="flat" cmpd="sng" algn="ctr">
            <a:noFill/>
            <a:prstDash val="solid"/>
          </a:ln>
          <a:effectLst/>
        </p:spPr>
        <p:txBody>
          <a:bodyPr rtlCol="0" anchor="ctr"/>
          <a:lstStyle/>
          <a:p>
            <a:pPr marL="571500" marR="0" lvl="0" indent="-571500" defTabSz="914400" eaLnBrk="0" fontAlgn="base" latinLnBrk="0" hangingPunct="0">
              <a:lnSpc>
                <a:spcPct val="100000"/>
              </a:lnSpc>
              <a:spcBef>
                <a:spcPct val="50000"/>
              </a:spcBef>
              <a:spcAft>
                <a:spcPct val="0"/>
              </a:spcAft>
              <a:buClrTx/>
              <a:buSzTx/>
              <a:buFont typeface="Wingdings" panose="05000000000000000000" pitchFamily="2" charset="2"/>
              <a:buChar char="q"/>
              <a:tabLst/>
              <a:defRPr/>
            </a:pPr>
            <a:r>
              <a:rPr kumimoji="0" lang="en-US" sz="3600" b="1" i="1" u="none" strike="noStrike" kern="0" cap="none" spc="0" normalizeH="0" baseline="0" noProof="0" dirty="0">
                <a:ln>
                  <a:noFill/>
                </a:ln>
                <a:solidFill>
                  <a:srgbClr val="002143"/>
                </a:solidFill>
                <a:effectLst/>
                <a:uLnTx/>
                <a:uFillTx/>
                <a:latin typeface="Calibri"/>
                <a:ea typeface="+mn-ea"/>
                <a:cs typeface="+mn-cs"/>
              </a:rPr>
              <a:t>Appropriate journal</a:t>
            </a:r>
          </a:p>
          <a:p>
            <a:pPr marL="571500" marR="0" lvl="0" indent="-571500" defTabSz="914400" eaLnBrk="0" fontAlgn="base" latinLnBrk="0" hangingPunct="0">
              <a:lnSpc>
                <a:spcPct val="100000"/>
              </a:lnSpc>
              <a:spcBef>
                <a:spcPct val="50000"/>
              </a:spcBef>
              <a:spcAft>
                <a:spcPct val="0"/>
              </a:spcAft>
              <a:buClrTx/>
              <a:buSzTx/>
              <a:buFont typeface="Wingdings" panose="05000000000000000000" pitchFamily="2" charset="2"/>
              <a:buChar char="q"/>
              <a:tabLst/>
              <a:defRPr/>
            </a:pPr>
            <a:r>
              <a:rPr kumimoji="0" lang="en-US" sz="3600" b="1" i="1" u="none" strike="noStrike" kern="0" cap="none" spc="0" normalizeH="0" baseline="0" noProof="0" dirty="0">
                <a:ln>
                  <a:noFill/>
                </a:ln>
                <a:solidFill>
                  <a:srgbClr val="002143"/>
                </a:solidFill>
                <a:effectLst/>
                <a:uLnTx/>
                <a:uFillTx/>
                <a:latin typeface="Calibri"/>
                <a:ea typeface="+mn-ea"/>
                <a:cs typeface="+mn-cs"/>
              </a:rPr>
              <a:t>Logically organized manuscript</a:t>
            </a:r>
          </a:p>
          <a:p>
            <a:pPr marL="0" marR="0" lvl="0" indent="0" defTabSz="914400" eaLnBrk="0" fontAlgn="base" latinLnBrk="0" hangingPunct="0">
              <a:lnSpc>
                <a:spcPct val="100000"/>
              </a:lnSpc>
              <a:spcBef>
                <a:spcPct val="50000"/>
              </a:spcBef>
              <a:spcAft>
                <a:spcPct val="0"/>
              </a:spcAft>
              <a:buClrTx/>
              <a:buSzTx/>
              <a:buFontTx/>
              <a:buNone/>
              <a:tabLst/>
              <a:defRPr/>
            </a:pPr>
            <a:endParaRPr kumimoji="0" lang="en-US" sz="2000" b="1" i="1" u="none" strike="noStrike" kern="0" cap="none" spc="0" normalizeH="0" baseline="0" noProof="0" dirty="0">
              <a:ln>
                <a:noFill/>
              </a:ln>
              <a:solidFill>
                <a:srgbClr val="002143"/>
              </a:solidFill>
              <a:effectLst/>
              <a:uLnTx/>
              <a:uFillTx/>
              <a:latin typeface="Calibri"/>
              <a:ea typeface="+mn-ea"/>
              <a:cs typeface="+mn-cs"/>
            </a:endParaRPr>
          </a:p>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4400" b="1" i="1" u="none" strike="noStrike" kern="0" cap="none" spc="0" normalizeH="0" baseline="0" noProof="0" dirty="0">
                <a:ln>
                  <a:noFill/>
                </a:ln>
                <a:solidFill>
                  <a:srgbClr val="C00000"/>
                </a:solidFill>
                <a:effectLst/>
                <a:uLnTx/>
                <a:uFillTx/>
                <a:latin typeface="Calibri"/>
                <a:ea typeface="+mn-ea"/>
                <a:cs typeface="+mn-cs"/>
              </a:rPr>
              <a:t>Ready to submit!</a:t>
            </a:r>
          </a:p>
        </p:txBody>
      </p:sp>
      <p:pic>
        <p:nvPicPr>
          <p:cNvPr id="5" name="Picture 2" descr="C:\Users\edanz\Desktop\check-mark-7-512.gi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81260" y="2076973"/>
            <a:ext cx="415440" cy="4500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edanz\Desktop\check-mark-7-512.gi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580399" y="2900528"/>
            <a:ext cx="415440" cy="450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060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p:cTn id="22"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1445</Words>
  <Application>Microsoft Office PowerPoint</Application>
  <PresentationFormat>On-screen Show (4:3)</PresentationFormat>
  <Paragraphs>134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Efficient Publication Strategy</vt:lpstr>
      <vt:lpstr>Publication goals</vt:lpstr>
      <vt:lpstr>Choose the appropriate journal</vt:lpstr>
      <vt:lpstr>Choose the appropriate journal</vt:lpstr>
      <vt:lpstr>Choose the appropriate journal</vt:lpstr>
      <vt:lpstr>Choose the appropriate journal</vt:lpstr>
      <vt:lpstr>Benefits of open access</vt:lpstr>
      <vt:lpstr>Not all open access journals are good</vt:lpstr>
      <vt:lpstr>Think – Check – Submit (www.thinkchecksubmit.org) </vt:lpstr>
      <vt:lpstr>Think – Check – Submit (www.thinkchecksubmit.org) </vt:lpstr>
      <vt:lpstr>Need help finding a journal?</vt:lpstr>
      <vt:lpstr>PowerPoint Presentation</vt:lpstr>
    </vt:vector>
  </TitlesOfParts>
  <Company>Springer-SBM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Efficient Publication Strategy</dc:title>
  <dc:creator>Kuttappan, Reghu, Springer IN</dc:creator>
  <cp:lastModifiedBy>Kuttappan, Reghu, Springer IN</cp:lastModifiedBy>
  <cp:revision>2</cp:revision>
  <dcterms:created xsi:type="dcterms:W3CDTF">2019-10-01T10:35:44Z</dcterms:created>
  <dcterms:modified xsi:type="dcterms:W3CDTF">2019-10-01T11:16:38Z</dcterms:modified>
</cp:coreProperties>
</file>